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4" r:id="rId8"/>
    <p:sldId id="263" r:id="rId9"/>
    <p:sldId id="262" r:id="rId10"/>
    <p:sldId id="268" r:id="rId11"/>
    <p:sldId id="266" r:id="rId12"/>
    <p:sldId id="272" r:id="rId13"/>
    <p:sldId id="265" r:id="rId14"/>
    <p:sldId id="271" r:id="rId15"/>
    <p:sldId id="267" r:id="rId16"/>
    <p:sldId id="270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4"/>
    <p:restoredTop sz="96327"/>
  </p:normalViewPr>
  <p:slideViewPr>
    <p:cSldViewPr snapToGrid="0" snapToObjects="1">
      <p:cViewPr varScale="1">
        <p:scale>
          <a:sx n="115" d="100"/>
          <a:sy n="115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760176-EEE8-4B4B-AAB7-1BAF4DBD0120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E2C5F51-3087-47A3-BBF4-B430DEC03ACB}">
      <dgm:prSet/>
      <dgm:spPr/>
      <dgm:t>
        <a:bodyPr/>
        <a:lstStyle/>
        <a:p>
          <a:r>
            <a:rPr lang="en-US"/>
            <a:t>Customer Profile</a:t>
          </a:r>
        </a:p>
      </dgm:t>
    </dgm:pt>
    <dgm:pt modelId="{C68D2610-F263-4D8A-A46D-F70C4FEE2B4C}" type="parTrans" cxnId="{7186846D-9456-42EB-86BE-BB0CBC5E7976}">
      <dgm:prSet/>
      <dgm:spPr/>
      <dgm:t>
        <a:bodyPr/>
        <a:lstStyle/>
        <a:p>
          <a:endParaRPr lang="en-US"/>
        </a:p>
      </dgm:t>
    </dgm:pt>
    <dgm:pt modelId="{31DA166D-9C42-43BA-BED6-C311DBC8793F}" type="sibTrans" cxnId="{7186846D-9456-42EB-86BE-BB0CBC5E7976}">
      <dgm:prSet/>
      <dgm:spPr/>
      <dgm:t>
        <a:bodyPr/>
        <a:lstStyle/>
        <a:p>
          <a:endParaRPr lang="en-US"/>
        </a:p>
      </dgm:t>
    </dgm:pt>
    <dgm:pt modelId="{738F6360-73FC-4F09-9AD3-BD58A2EC9190}">
      <dgm:prSet/>
      <dgm:spPr/>
      <dgm:t>
        <a:bodyPr/>
        <a:lstStyle/>
        <a:p>
          <a:r>
            <a:rPr lang="en-US"/>
            <a:t>Current Strategy</a:t>
          </a:r>
        </a:p>
      </dgm:t>
    </dgm:pt>
    <dgm:pt modelId="{47464E38-9A9E-4FE1-B826-0347D5F1F326}" type="parTrans" cxnId="{8BC9D83B-76BF-45A5-97FF-FFB261446770}">
      <dgm:prSet/>
      <dgm:spPr/>
      <dgm:t>
        <a:bodyPr/>
        <a:lstStyle/>
        <a:p>
          <a:endParaRPr lang="en-US"/>
        </a:p>
      </dgm:t>
    </dgm:pt>
    <dgm:pt modelId="{911BBC5B-1ECB-4239-AAA8-847352E6CC6D}" type="sibTrans" cxnId="{8BC9D83B-76BF-45A5-97FF-FFB261446770}">
      <dgm:prSet/>
      <dgm:spPr/>
      <dgm:t>
        <a:bodyPr/>
        <a:lstStyle/>
        <a:p>
          <a:endParaRPr lang="en-US"/>
        </a:p>
      </dgm:t>
    </dgm:pt>
    <dgm:pt modelId="{C3359DBE-FCA5-45EF-A40C-8056FB87DD63}">
      <dgm:prSet/>
      <dgm:spPr/>
      <dgm:t>
        <a:bodyPr/>
        <a:lstStyle/>
        <a:p>
          <a:r>
            <a:rPr lang="en-US"/>
            <a:t>Alternative Strategy (Increase TAM)</a:t>
          </a:r>
        </a:p>
      </dgm:t>
    </dgm:pt>
    <dgm:pt modelId="{A68E0BFD-0F02-49BA-9100-1E5125184A10}" type="parTrans" cxnId="{87E137DC-D024-4B77-8B3B-C81E2AA31B26}">
      <dgm:prSet/>
      <dgm:spPr/>
      <dgm:t>
        <a:bodyPr/>
        <a:lstStyle/>
        <a:p>
          <a:endParaRPr lang="en-US"/>
        </a:p>
      </dgm:t>
    </dgm:pt>
    <dgm:pt modelId="{9CABBAE4-7E3C-4E9C-84B8-537510F767AD}" type="sibTrans" cxnId="{87E137DC-D024-4B77-8B3B-C81E2AA31B26}">
      <dgm:prSet/>
      <dgm:spPr/>
      <dgm:t>
        <a:bodyPr/>
        <a:lstStyle/>
        <a:p>
          <a:endParaRPr lang="en-US"/>
        </a:p>
      </dgm:t>
    </dgm:pt>
    <dgm:pt modelId="{513C5D07-9ED4-5848-8366-B48C0C292559}" type="pres">
      <dgm:prSet presAssocID="{B7760176-EEE8-4B4B-AAB7-1BAF4DBD0120}" presName="vert0" presStyleCnt="0">
        <dgm:presLayoutVars>
          <dgm:dir/>
          <dgm:animOne val="branch"/>
          <dgm:animLvl val="lvl"/>
        </dgm:presLayoutVars>
      </dgm:prSet>
      <dgm:spPr/>
    </dgm:pt>
    <dgm:pt modelId="{11054916-AE74-6644-9E35-FDFFDD33330A}" type="pres">
      <dgm:prSet presAssocID="{0E2C5F51-3087-47A3-BBF4-B430DEC03ACB}" presName="thickLine" presStyleLbl="alignNode1" presStyleIdx="0" presStyleCnt="3"/>
      <dgm:spPr/>
    </dgm:pt>
    <dgm:pt modelId="{45195FD9-3012-1243-87A1-92821A481BE3}" type="pres">
      <dgm:prSet presAssocID="{0E2C5F51-3087-47A3-BBF4-B430DEC03ACB}" presName="horz1" presStyleCnt="0"/>
      <dgm:spPr/>
    </dgm:pt>
    <dgm:pt modelId="{29F7676F-200A-8F4E-B5E3-7E3FE67C562A}" type="pres">
      <dgm:prSet presAssocID="{0E2C5F51-3087-47A3-BBF4-B430DEC03ACB}" presName="tx1" presStyleLbl="revTx" presStyleIdx="0" presStyleCnt="3"/>
      <dgm:spPr/>
    </dgm:pt>
    <dgm:pt modelId="{1CA58932-DA63-2B42-A3B5-7F77DD939A13}" type="pres">
      <dgm:prSet presAssocID="{0E2C5F51-3087-47A3-BBF4-B430DEC03ACB}" presName="vert1" presStyleCnt="0"/>
      <dgm:spPr/>
    </dgm:pt>
    <dgm:pt modelId="{D88F93F3-0856-B441-8BB1-4AB75D9FA446}" type="pres">
      <dgm:prSet presAssocID="{738F6360-73FC-4F09-9AD3-BD58A2EC9190}" presName="thickLine" presStyleLbl="alignNode1" presStyleIdx="1" presStyleCnt="3"/>
      <dgm:spPr/>
    </dgm:pt>
    <dgm:pt modelId="{C170E057-2097-C24E-82D0-4B35672A4054}" type="pres">
      <dgm:prSet presAssocID="{738F6360-73FC-4F09-9AD3-BD58A2EC9190}" presName="horz1" presStyleCnt="0"/>
      <dgm:spPr/>
    </dgm:pt>
    <dgm:pt modelId="{838322A2-A3C4-9F4F-8A84-1EE8E2C869BE}" type="pres">
      <dgm:prSet presAssocID="{738F6360-73FC-4F09-9AD3-BD58A2EC9190}" presName="tx1" presStyleLbl="revTx" presStyleIdx="1" presStyleCnt="3"/>
      <dgm:spPr/>
    </dgm:pt>
    <dgm:pt modelId="{4B40C768-0032-BA43-9CD8-0A36273F4EA4}" type="pres">
      <dgm:prSet presAssocID="{738F6360-73FC-4F09-9AD3-BD58A2EC9190}" presName="vert1" presStyleCnt="0"/>
      <dgm:spPr/>
    </dgm:pt>
    <dgm:pt modelId="{193B7753-A657-E84C-A7B3-AFDF07D6FFBB}" type="pres">
      <dgm:prSet presAssocID="{C3359DBE-FCA5-45EF-A40C-8056FB87DD63}" presName="thickLine" presStyleLbl="alignNode1" presStyleIdx="2" presStyleCnt="3"/>
      <dgm:spPr/>
    </dgm:pt>
    <dgm:pt modelId="{245CB09E-F553-9F49-A14C-C14BBA579220}" type="pres">
      <dgm:prSet presAssocID="{C3359DBE-FCA5-45EF-A40C-8056FB87DD63}" presName="horz1" presStyleCnt="0"/>
      <dgm:spPr/>
    </dgm:pt>
    <dgm:pt modelId="{F47D6D1D-E637-D94C-A4A8-B5971E2048BD}" type="pres">
      <dgm:prSet presAssocID="{C3359DBE-FCA5-45EF-A40C-8056FB87DD63}" presName="tx1" presStyleLbl="revTx" presStyleIdx="2" presStyleCnt="3"/>
      <dgm:spPr/>
    </dgm:pt>
    <dgm:pt modelId="{0AC0036C-3B4D-0543-9F99-F394AD8F8C8A}" type="pres">
      <dgm:prSet presAssocID="{C3359DBE-FCA5-45EF-A40C-8056FB87DD63}" presName="vert1" presStyleCnt="0"/>
      <dgm:spPr/>
    </dgm:pt>
  </dgm:ptLst>
  <dgm:cxnLst>
    <dgm:cxn modelId="{030C1104-DCC3-3A4D-8CC8-49301C56CA83}" type="presOf" srcId="{B7760176-EEE8-4B4B-AAB7-1BAF4DBD0120}" destId="{513C5D07-9ED4-5848-8366-B48C0C292559}" srcOrd="0" destOrd="0" presId="urn:microsoft.com/office/officeart/2008/layout/LinedList"/>
    <dgm:cxn modelId="{9AD7E314-CAF5-0446-B436-DC2D8EF1BE71}" type="presOf" srcId="{738F6360-73FC-4F09-9AD3-BD58A2EC9190}" destId="{838322A2-A3C4-9F4F-8A84-1EE8E2C869BE}" srcOrd="0" destOrd="0" presId="urn:microsoft.com/office/officeart/2008/layout/LinedList"/>
    <dgm:cxn modelId="{8BC9D83B-76BF-45A5-97FF-FFB261446770}" srcId="{B7760176-EEE8-4B4B-AAB7-1BAF4DBD0120}" destId="{738F6360-73FC-4F09-9AD3-BD58A2EC9190}" srcOrd="1" destOrd="0" parTransId="{47464E38-9A9E-4FE1-B826-0347D5F1F326}" sibTransId="{911BBC5B-1ECB-4239-AAA8-847352E6CC6D}"/>
    <dgm:cxn modelId="{F5942464-0653-F641-9149-FB6D57D8F30D}" type="presOf" srcId="{0E2C5F51-3087-47A3-BBF4-B430DEC03ACB}" destId="{29F7676F-200A-8F4E-B5E3-7E3FE67C562A}" srcOrd="0" destOrd="0" presId="urn:microsoft.com/office/officeart/2008/layout/LinedList"/>
    <dgm:cxn modelId="{7186846D-9456-42EB-86BE-BB0CBC5E7976}" srcId="{B7760176-EEE8-4B4B-AAB7-1BAF4DBD0120}" destId="{0E2C5F51-3087-47A3-BBF4-B430DEC03ACB}" srcOrd="0" destOrd="0" parTransId="{C68D2610-F263-4D8A-A46D-F70C4FEE2B4C}" sibTransId="{31DA166D-9C42-43BA-BED6-C311DBC8793F}"/>
    <dgm:cxn modelId="{2D0C6FA9-021F-F34B-9592-BB6A3B8B697C}" type="presOf" srcId="{C3359DBE-FCA5-45EF-A40C-8056FB87DD63}" destId="{F47D6D1D-E637-D94C-A4A8-B5971E2048BD}" srcOrd="0" destOrd="0" presId="urn:microsoft.com/office/officeart/2008/layout/LinedList"/>
    <dgm:cxn modelId="{87E137DC-D024-4B77-8B3B-C81E2AA31B26}" srcId="{B7760176-EEE8-4B4B-AAB7-1BAF4DBD0120}" destId="{C3359DBE-FCA5-45EF-A40C-8056FB87DD63}" srcOrd="2" destOrd="0" parTransId="{A68E0BFD-0F02-49BA-9100-1E5125184A10}" sibTransId="{9CABBAE4-7E3C-4E9C-84B8-537510F767AD}"/>
    <dgm:cxn modelId="{6073013E-C69F-0A43-BEF0-701612F6CFBF}" type="presParOf" srcId="{513C5D07-9ED4-5848-8366-B48C0C292559}" destId="{11054916-AE74-6644-9E35-FDFFDD33330A}" srcOrd="0" destOrd="0" presId="urn:microsoft.com/office/officeart/2008/layout/LinedList"/>
    <dgm:cxn modelId="{680B4F8E-8C17-6A4B-A910-D2EE0F457583}" type="presParOf" srcId="{513C5D07-9ED4-5848-8366-B48C0C292559}" destId="{45195FD9-3012-1243-87A1-92821A481BE3}" srcOrd="1" destOrd="0" presId="urn:microsoft.com/office/officeart/2008/layout/LinedList"/>
    <dgm:cxn modelId="{F9D694C8-75F5-6649-94C1-7C21518576DA}" type="presParOf" srcId="{45195FD9-3012-1243-87A1-92821A481BE3}" destId="{29F7676F-200A-8F4E-B5E3-7E3FE67C562A}" srcOrd="0" destOrd="0" presId="urn:microsoft.com/office/officeart/2008/layout/LinedList"/>
    <dgm:cxn modelId="{113DDC04-E286-1449-B3CE-C8AF2A5A6047}" type="presParOf" srcId="{45195FD9-3012-1243-87A1-92821A481BE3}" destId="{1CA58932-DA63-2B42-A3B5-7F77DD939A13}" srcOrd="1" destOrd="0" presId="urn:microsoft.com/office/officeart/2008/layout/LinedList"/>
    <dgm:cxn modelId="{6E27372A-2A38-9946-B04B-0DBF3D0ED93F}" type="presParOf" srcId="{513C5D07-9ED4-5848-8366-B48C0C292559}" destId="{D88F93F3-0856-B441-8BB1-4AB75D9FA446}" srcOrd="2" destOrd="0" presId="urn:microsoft.com/office/officeart/2008/layout/LinedList"/>
    <dgm:cxn modelId="{C69FDFAF-E37C-3F47-9D5B-B3F4D1DC1DE2}" type="presParOf" srcId="{513C5D07-9ED4-5848-8366-B48C0C292559}" destId="{C170E057-2097-C24E-82D0-4B35672A4054}" srcOrd="3" destOrd="0" presId="urn:microsoft.com/office/officeart/2008/layout/LinedList"/>
    <dgm:cxn modelId="{02D343D5-51D5-8946-82CB-22A00899FD71}" type="presParOf" srcId="{C170E057-2097-C24E-82D0-4B35672A4054}" destId="{838322A2-A3C4-9F4F-8A84-1EE8E2C869BE}" srcOrd="0" destOrd="0" presId="urn:microsoft.com/office/officeart/2008/layout/LinedList"/>
    <dgm:cxn modelId="{A4B72617-1478-9A46-B337-7D7EFB74A18B}" type="presParOf" srcId="{C170E057-2097-C24E-82D0-4B35672A4054}" destId="{4B40C768-0032-BA43-9CD8-0A36273F4EA4}" srcOrd="1" destOrd="0" presId="urn:microsoft.com/office/officeart/2008/layout/LinedList"/>
    <dgm:cxn modelId="{BB5F906A-9382-7949-AFAA-7632EE2DA903}" type="presParOf" srcId="{513C5D07-9ED4-5848-8366-B48C0C292559}" destId="{193B7753-A657-E84C-A7B3-AFDF07D6FFBB}" srcOrd="4" destOrd="0" presId="urn:microsoft.com/office/officeart/2008/layout/LinedList"/>
    <dgm:cxn modelId="{B409E045-6BB8-F94A-A454-97D3DBCA33CE}" type="presParOf" srcId="{513C5D07-9ED4-5848-8366-B48C0C292559}" destId="{245CB09E-F553-9F49-A14C-C14BBA579220}" srcOrd="5" destOrd="0" presId="urn:microsoft.com/office/officeart/2008/layout/LinedList"/>
    <dgm:cxn modelId="{1C3CA911-0F79-414D-83AF-C4C80266A8DA}" type="presParOf" srcId="{245CB09E-F553-9F49-A14C-C14BBA579220}" destId="{F47D6D1D-E637-D94C-A4A8-B5971E2048BD}" srcOrd="0" destOrd="0" presId="urn:microsoft.com/office/officeart/2008/layout/LinedList"/>
    <dgm:cxn modelId="{9E13A23D-FEEC-2340-A31C-31BFBAEC9D0D}" type="presParOf" srcId="{245CB09E-F553-9F49-A14C-C14BBA579220}" destId="{0AC0036C-3B4D-0543-9F99-F394AD8F8C8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E46BFD-9A54-0041-B416-A69A41DCA1BA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FC9847-6C0C-F74B-BB66-41E1D2193713}">
      <dgm:prSet phldrT="[Text]"/>
      <dgm:spPr/>
      <dgm:t>
        <a:bodyPr/>
        <a:lstStyle/>
        <a:p>
          <a:r>
            <a:rPr lang="en-US" dirty="0"/>
            <a:t>Open/Public Data</a:t>
          </a:r>
        </a:p>
      </dgm:t>
    </dgm:pt>
    <dgm:pt modelId="{D0151D40-207E-9741-B1A2-900B17ADC829}" type="parTrans" cxnId="{7EC037AD-F711-714D-949B-8EAD5CAEB8A5}">
      <dgm:prSet/>
      <dgm:spPr/>
      <dgm:t>
        <a:bodyPr/>
        <a:lstStyle/>
        <a:p>
          <a:endParaRPr lang="en-US"/>
        </a:p>
      </dgm:t>
    </dgm:pt>
    <dgm:pt modelId="{C943D607-9C42-5642-9D6C-EBA0F6FC2FED}" type="sibTrans" cxnId="{7EC037AD-F711-714D-949B-8EAD5CAEB8A5}">
      <dgm:prSet/>
      <dgm:spPr/>
      <dgm:t>
        <a:bodyPr/>
        <a:lstStyle/>
        <a:p>
          <a:endParaRPr lang="en-US"/>
        </a:p>
      </dgm:t>
    </dgm:pt>
    <dgm:pt modelId="{7955B557-2E91-EE42-8BA7-949B56C2A9C0}">
      <dgm:prSet phldrT="[Text]"/>
      <dgm:spPr/>
      <dgm:t>
        <a:bodyPr/>
        <a:lstStyle/>
        <a:p>
          <a:r>
            <a:rPr lang="en-US" dirty="0"/>
            <a:t>NYC Open Data</a:t>
          </a:r>
        </a:p>
      </dgm:t>
    </dgm:pt>
    <dgm:pt modelId="{ACCB758A-5CF5-EB41-8B10-02894D15100D}" type="parTrans" cxnId="{7428A5EC-F046-A443-9CC7-258B6AA6972D}">
      <dgm:prSet/>
      <dgm:spPr/>
      <dgm:t>
        <a:bodyPr/>
        <a:lstStyle/>
        <a:p>
          <a:endParaRPr lang="en-US"/>
        </a:p>
      </dgm:t>
    </dgm:pt>
    <dgm:pt modelId="{56D9D358-54FC-BB4D-9D8E-50FC3C5159FD}" type="sibTrans" cxnId="{7428A5EC-F046-A443-9CC7-258B6AA6972D}">
      <dgm:prSet/>
      <dgm:spPr/>
      <dgm:t>
        <a:bodyPr/>
        <a:lstStyle/>
        <a:p>
          <a:endParaRPr lang="en-US"/>
        </a:p>
      </dgm:t>
    </dgm:pt>
    <dgm:pt modelId="{564F8663-41C4-B64A-B148-1BBF07869800}">
      <dgm:prSet phldrT="[Text]"/>
      <dgm:spPr/>
      <dgm:t>
        <a:bodyPr/>
        <a:lstStyle/>
        <a:p>
          <a:r>
            <a:rPr lang="en-US" dirty="0" err="1"/>
            <a:t>Data.NY.Gov</a:t>
          </a:r>
          <a:endParaRPr lang="en-US" dirty="0"/>
        </a:p>
      </dgm:t>
    </dgm:pt>
    <dgm:pt modelId="{52C5C84A-905A-F54A-B063-B9D583546BEF}" type="parTrans" cxnId="{1095E42F-8E0B-6E4C-8AB8-40B9FC5EA309}">
      <dgm:prSet/>
      <dgm:spPr/>
      <dgm:t>
        <a:bodyPr/>
        <a:lstStyle/>
        <a:p>
          <a:endParaRPr lang="en-US"/>
        </a:p>
      </dgm:t>
    </dgm:pt>
    <dgm:pt modelId="{CCEB4745-6A14-D346-B72F-857893E512DE}" type="sibTrans" cxnId="{1095E42F-8E0B-6E4C-8AB8-40B9FC5EA309}">
      <dgm:prSet/>
      <dgm:spPr/>
      <dgm:t>
        <a:bodyPr/>
        <a:lstStyle/>
        <a:p>
          <a:endParaRPr lang="en-US"/>
        </a:p>
      </dgm:t>
    </dgm:pt>
    <dgm:pt modelId="{0D0304A5-EC13-D341-817A-B64BF0E81D8E}">
      <dgm:prSet phldrT="[Text]"/>
      <dgm:spPr/>
      <dgm:t>
        <a:bodyPr/>
        <a:lstStyle/>
        <a:p>
          <a:r>
            <a:rPr lang="en-US" dirty="0" err="1"/>
            <a:t>Data.Gov</a:t>
          </a:r>
          <a:endParaRPr lang="en-US" dirty="0"/>
        </a:p>
      </dgm:t>
    </dgm:pt>
    <dgm:pt modelId="{46A32A3D-42FC-E447-A346-1A60B35DC933}" type="parTrans" cxnId="{58C6331E-523D-804D-A733-81AAD6F90178}">
      <dgm:prSet/>
      <dgm:spPr/>
      <dgm:t>
        <a:bodyPr/>
        <a:lstStyle/>
        <a:p>
          <a:endParaRPr lang="en-US"/>
        </a:p>
      </dgm:t>
    </dgm:pt>
    <dgm:pt modelId="{C43C2AC9-8EBC-C042-B2F7-42595A2A30F2}" type="sibTrans" cxnId="{58C6331E-523D-804D-A733-81AAD6F90178}">
      <dgm:prSet/>
      <dgm:spPr/>
      <dgm:t>
        <a:bodyPr/>
        <a:lstStyle/>
        <a:p>
          <a:endParaRPr lang="en-US"/>
        </a:p>
      </dgm:t>
    </dgm:pt>
    <dgm:pt modelId="{3168A6CC-A85D-0545-A047-AB9834BB64D7}">
      <dgm:prSet phldrT="[Text]"/>
      <dgm:spPr/>
      <dgm:t>
        <a:bodyPr/>
        <a:lstStyle/>
        <a:p>
          <a:r>
            <a:rPr lang="en-US" dirty="0"/>
            <a:t>Trader Joe's Website</a:t>
          </a:r>
        </a:p>
      </dgm:t>
    </dgm:pt>
    <dgm:pt modelId="{54820866-18CD-0644-B5D7-C8CE97FC269A}" type="parTrans" cxnId="{63FFA02F-6588-694F-A515-F47FDF0F9B6F}">
      <dgm:prSet/>
      <dgm:spPr/>
      <dgm:t>
        <a:bodyPr/>
        <a:lstStyle/>
        <a:p>
          <a:endParaRPr lang="en-US"/>
        </a:p>
      </dgm:t>
    </dgm:pt>
    <dgm:pt modelId="{BCE1A957-E5FD-1C48-8834-80E146679664}" type="sibTrans" cxnId="{63FFA02F-6588-694F-A515-F47FDF0F9B6F}">
      <dgm:prSet/>
      <dgm:spPr/>
      <dgm:t>
        <a:bodyPr/>
        <a:lstStyle/>
        <a:p>
          <a:endParaRPr lang="en-US"/>
        </a:p>
      </dgm:t>
    </dgm:pt>
    <dgm:pt modelId="{0FCFCF91-E38B-4F4E-B73C-EF21881AC520}" type="pres">
      <dgm:prSet presAssocID="{0CE46BFD-9A54-0041-B416-A69A41DCA1BA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C14137F-5972-1144-B688-5B4EAEB124B7}" type="pres">
      <dgm:prSet presAssocID="{1BFC9847-6C0C-F74B-BB66-41E1D2193713}" presName="root1" presStyleCnt="0"/>
      <dgm:spPr/>
    </dgm:pt>
    <dgm:pt modelId="{64AB3DB4-6B5E-3F46-A14A-4D1CE06C1741}" type="pres">
      <dgm:prSet presAssocID="{1BFC9847-6C0C-F74B-BB66-41E1D2193713}" presName="LevelOneTextNode" presStyleLbl="node0" presStyleIdx="0" presStyleCnt="1">
        <dgm:presLayoutVars>
          <dgm:chPref val="3"/>
        </dgm:presLayoutVars>
      </dgm:prSet>
      <dgm:spPr/>
    </dgm:pt>
    <dgm:pt modelId="{DFB42526-5BB5-1D4B-AD81-6CB958DB1531}" type="pres">
      <dgm:prSet presAssocID="{1BFC9847-6C0C-F74B-BB66-41E1D2193713}" presName="level2hierChild" presStyleCnt="0"/>
      <dgm:spPr/>
    </dgm:pt>
    <dgm:pt modelId="{F92043CC-2394-EF48-A832-FF0785030206}" type="pres">
      <dgm:prSet presAssocID="{ACCB758A-5CF5-EB41-8B10-02894D15100D}" presName="conn2-1" presStyleLbl="parChTrans1D2" presStyleIdx="0" presStyleCnt="4"/>
      <dgm:spPr/>
    </dgm:pt>
    <dgm:pt modelId="{276D386D-B673-6746-A85B-1BD8D85A0193}" type="pres">
      <dgm:prSet presAssocID="{ACCB758A-5CF5-EB41-8B10-02894D15100D}" presName="connTx" presStyleLbl="parChTrans1D2" presStyleIdx="0" presStyleCnt="4"/>
      <dgm:spPr/>
    </dgm:pt>
    <dgm:pt modelId="{ED5AA65D-2DD6-FA4A-8995-B63CF32C94AB}" type="pres">
      <dgm:prSet presAssocID="{7955B557-2E91-EE42-8BA7-949B56C2A9C0}" presName="root2" presStyleCnt="0"/>
      <dgm:spPr/>
    </dgm:pt>
    <dgm:pt modelId="{5D6CE874-0EDF-A24E-882E-958BC7DFF7EE}" type="pres">
      <dgm:prSet presAssocID="{7955B557-2E91-EE42-8BA7-949B56C2A9C0}" presName="LevelTwoTextNode" presStyleLbl="node2" presStyleIdx="0" presStyleCnt="4">
        <dgm:presLayoutVars>
          <dgm:chPref val="3"/>
        </dgm:presLayoutVars>
      </dgm:prSet>
      <dgm:spPr/>
    </dgm:pt>
    <dgm:pt modelId="{FC1FECA5-E0B5-4A47-B732-54A262E3AD73}" type="pres">
      <dgm:prSet presAssocID="{7955B557-2E91-EE42-8BA7-949B56C2A9C0}" presName="level3hierChild" presStyleCnt="0"/>
      <dgm:spPr/>
    </dgm:pt>
    <dgm:pt modelId="{3D32AA70-3F0F-584E-BD02-115A7AB3373E}" type="pres">
      <dgm:prSet presAssocID="{52C5C84A-905A-F54A-B063-B9D583546BEF}" presName="conn2-1" presStyleLbl="parChTrans1D2" presStyleIdx="1" presStyleCnt="4"/>
      <dgm:spPr/>
    </dgm:pt>
    <dgm:pt modelId="{4B589130-7BAD-8F4E-AA2F-868A4422DAD2}" type="pres">
      <dgm:prSet presAssocID="{52C5C84A-905A-F54A-B063-B9D583546BEF}" presName="connTx" presStyleLbl="parChTrans1D2" presStyleIdx="1" presStyleCnt="4"/>
      <dgm:spPr/>
    </dgm:pt>
    <dgm:pt modelId="{FE99E491-4E5D-4A40-854A-F72A330C6DC0}" type="pres">
      <dgm:prSet presAssocID="{564F8663-41C4-B64A-B148-1BBF07869800}" presName="root2" presStyleCnt="0"/>
      <dgm:spPr/>
    </dgm:pt>
    <dgm:pt modelId="{8AC0F519-B65B-774A-B9D9-BD1188CC01AE}" type="pres">
      <dgm:prSet presAssocID="{564F8663-41C4-B64A-B148-1BBF07869800}" presName="LevelTwoTextNode" presStyleLbl="node2" presStyleIdx="1" presStyleCnt="4">
        <dgm:presLayoutVars>
          <dgm:chPref val="3"/>
        </dgm:presLayoutVars>
      </dgm:prSet>
      <dgm:spPr/>
    </dgm:pt>
    <dgm:pt modelId="{6E820D05-367A-8E41-A2A6-96ADFCCD4D56}" type="pres">
      <dgm:prSet presAssocID="{564F8663-41C4-B64A-B148-1BBF07869800}" presName="level3hierChild" presStyleCnt="0"/>
      <dgm:spPr/>
    </dgm:pt>
    <dgm:pt modelId="{C496ADD0-0501-554B-AEC0-CB6918246B04}" type="pres">
      <dgm:prSet presAssocID="{46A32A3D-42FC-E447-A346-1A60B35DC933}" presName="conn2-1" presStyleLbl="parChTrans1D2" presStyleIdx="2" presStyleCnt="4"/>
      <dgm:spPr/>
    </dgm:pt>
    <dgm:pt modelId="{3D89361C-8DF6-1642-AAB2-A793D99E1590}" type="pres">
      <dgm:prSet presAssocID="{46A32A3D-42FC-E447-A346-1A60B35DC933}" presName="connTx" presStyleLbl="parChTrans1D2" presStyleIdx="2" presStyleCnt="4"/>
      <dgm:spPr/>
    </dgm:pt>
    <dgm:pt modelId="{B53EDC2E-1712-2445-9C9F-AD0BF6F5325F}" type="pres">
      <dgm:prSet presAssocID="{0D0304A5-EC13-D341-817A-B64BF0E81D8E}" presName="root2" presStyleCnt="0"/>
      <dgm:spPr/>
    </dgm:pt>
    <dgm:pt modelId="{1CE1374E-065A-4547-A0CE-CAD5C75D1D6E}" type="pres">
      <dgm:prSet presAssocID="{0D0304A5-EC13-D341-817A-B64BF0E81D8E}" presName="LevelTwoTextNode" presStyleLbl="node2" presStyleIdx="2" presStyleCnt="4">
        <dgm:presLayoutVars>
          <dgm:chPref val="3"/>
        </dgm:presLayoutVars>
      </dgm:prSet>
      <dgm:spPr/>
    </dgm:pt>
    <dgm:pt modelId="{F195858B-21AC-C640-8463-FF10EAC6BBBC}" type="pres">
      <dgm:prSet presAssocID="{0D0304A5-EC13-D341-817A-B64BF0E81D8E}" presName="level3hierChild" presStyleCnt="0"/>
      <dgm:spPr/>
    </dgm:pt>
    <dgm:pt modelId="{5A10F32D-8331-FF46-859C-11079AB74CAF}" type="pres">
      <dgm:prSet presAssocID="{54820866-18CD-0644-B5D7-C8CE97FC269A}" presName="conn2-1" presStyleLbl="parChTrans1D2" presStyleIdx="3" presStyleCnt="4"/>
      <dgm:spPr/>
    </dgm:pt>
    <dgm:pt modelId="{5406B1AB-FDF0-D844-81F7-5BC1715382F3}" type="pres">
      <dgm:prSet presAssocID="{54820866-18CD-0644-B5D7-C8CE97FC269A}" presName="connTx" presStyleLbl="parChTrans1D2" presStyleIdx="3" presStyleCnt="4"/>
      <dgm:spPr/>
    </dgm:pt>
    <dgm:pt modelId="{A04B25F6-85F3-064E-9210-E93F7068DA65}" type="pres">
      <dgm:prSet presAssocID="{3168A6CC-A85D-0545-A047-AB9834BB64D7}" presName="root2" presStyleCnt="0"/>
      <dgm:spPr/>
    </dgm:pt>
    <dgm:pt modelId="{02DD4DD2-3425-2C49-A751-3BA06F9626A5}" type="pres">
      <dgm:prSet presAssocID="{3168A6CC-A85D-0545-A047-AB9834BB64D7}" presName="LevelTwoTextNode" presStyleLbl="node2" presStyleIdx="3" presStyleCnt="4">
        <dgm:presLayoutVars>
          <dgm:chPref val="3"/>
        </dgm:presLayoutVars>
      </dgm:prSet>
      <dgm:spPr/>
    </dgm:pt>
    <dgm:pt modelId="{C793746E-BFB1-B74C-B174-431E10DF1790}" type="pres">
      <dgm:prSet presAssocID="{3168A6CC-A85D-0545-A047-AB9834BB64D7}" presName="level3hierChild" presStyleCnt="0"/>
      <dgm:spPr/>
    </dgm:pt>
  </dgm:ptLst>
  <dgm:cxnLst>
    <dgm:cxn modelId="{1C03061E-0D49-EB4D-A6EB-CB5823D1C8FB}" type="presOf" srcId="{0D0304A5-EC13-D341-817A-B64BF0E81D8E}" destId="{1CE1374E-065A-4547-A0CE-CAD5C75D1D6E}" srcOrd="0" destOrd="0" presId="urn:microsoft.com/office/officeart/2008/layout/HorizontalMultiLevelHierarchy"/>
    <dgm:cxn modelId="{58C6331E-523D-804D-A733-81AAD6F90178}" srcId="{1BFC9847-6C0C-F74B-BB66-41E1D2193713}" destId="{0D0304A5-EC13-D341-817A-B64BF0E81D8E}" srcOrd="2" destOrd="0" parTransId="{46A32A3D-42FC-E447-A346-1A60B35DC933}" sibTransId="{C43C2AC9-8EBC-C042-B2F7-42595A2A30F2}"/>
    <dgm:cxn modelId="{63FFA02F-6588-694F-A515-F47FDF0F9B6F}" srcId="{1BFC9847-6C0C-F74B-BB66-41E1D2193713}" destId="{3168A6CC-A85D-0545-A047-AB9834BB64D7}" srcOrd="3" destOrd="0" parTransId="{54820866-18CD-0644-B5D7-C8CE97FC269A}" sibTransId="{BCE1A957-E5FD-1C48-8834-80E146679664}"/>
    <dgm:cxn modelId="{1095E42F-8E0B-6E4C-8AB8-40B9FC5EA309}" srcId="{1BFC9847-6C0C-F74B-BB66-41E1D2193713}" destId="{564F8663-41C4-B64A-B148-1BBF07869800}" srcOrd="1" destOrd="0" parTransId="{52C5C84A-905A-F54A-B063-B9D583546BEF}" sibTransId="{CCEB4745-6A14-D346-B72F-857893E512DE}"/>
    <dgm:cxn modelId="{9CC75631-11D4-C543-9AAC-B7DBFA29B9DA}" type="presOf" srcId="{54820866-18CD-0644-B5D7-C8CE97FC269A}" destId="{5A10F32D-8331-FF46-859C-11079AB74CAF}" srcOrd="0" destOrd="0" presId="urn:microsoft.com/office/officeart/2008/layout/HorizontalMultiLevelHierarchy"/>
    <dgm:cxn modelId="{9BCF4633-7A55-5040-AC36-39D856B9A3E4}" type="presOf" srcId="{52C5C84A-905A-F54A-B063-B9D583546BEF}" destId="{3D32AA70-3F0F-584E-BD02-115A7AB3373E}" srcOrd="0" destOrd="0" presId="urn:microsoft.com/office/officeart/2008/layout/HorizontalMultiLevelHierarchy"/>
    <dgm:cxn modelId="{06BE5933-0487-C549-B141-26FC5C790AD8}" type="presOf" srcId="{ACCB758A-5CF5-EB41-8B10-02894D15100D}" destId="{F92043CC-2394-EF48-A832-FF0785030206}" srcOrd="0" destOrd="0" presId="urn:microsoft.com/office/officeart/2008/layout/HorizontalMultiLevelHierarchy"/>
    <dgm:cxn modelId="{6952593B-A4D7-8645-A9FD-B9F6F27D6B4D}" type="presOf" srcId="{46A32A3D-42FC-E447-A346-1A60B35DC933}" destId="{C496ADD0-0501-554B-AEC0-CB6918246B04}" srcOrd="0" destOrd="0" presId="urn:microsoft.com/office/officeart/2008/layout/HorizontalMultiLevelHierarchy"/>
    <dgm:cxn modelId="{3ED04B43-543C-B846-B523-0E4C48263A5E}" type="presOf" srcId="{564F8663-41C4-B64A-B148-1BBF07869800}" destId="{8AC0F519-B65B-774A-B9D9-BD1188CC01AE}" srcOrd="0" destOrd="0" presId="urn:microsoft.com/office/officeart/2008/layout/HorizontalMultiLevelHierarchy"/>
    <dgm:cxn modelId="{9A5A0B6A-F8D6-6E40-AD2A-38A10B2DE9FD}" type="presOf" srcId="{0CE46BFD-9A54-0041-B416-A69A41DCA1BA}" destId="{0FCFCF91-E38B-4F4E-B73C-EF21881AC520}" srcOrd="0" destOrd="0" presId="urn:microsoft.com/office/officeart/2008/layout/HorizontalMultiLevelHierarchy"/>
    <dgm:cxn modelId="{673DDB8C-786C-654E-B093-F6C593FB7952}" type="presOf" srcId="{46A32A3D-42FC-E447-A346-1A60B35DC933}" destId="{3D89361C-8DF6-1642-AAB2-A793D99E1590}" srcOrd="1" destOrd="0" presId="urn:microsoft.com/office/officeart/2008/layout/HorizontalMultiLevelHierarchy"/>
    <dgm:cxn modelId="{54191B97-6F22-E147-8EE6-5EF9DD79C703}" type="presOf" srcId="{52C5C84A-905A-F54A-B063-B9D583546BEF}" destId="{4B589130-7BAD-8F4E-AA2F-868A4422DAD2}" srcOrd="1" destOrd="0" presId="urn:microsoft.com/office/officeart/2008/layout/HorizontalMultiLevelHierarchy"/>
    <dgm:cxn modelId="{7EC037AD-F711-714D-949B-8EAD5CAEB8A5}" srcId="{0CE46BFD-9A54-0041-B416-A69A41DCA1BA}" destId="{1BFC9847-6C0C-F74B-BB66-41E1D2193713}" srcOrd="0" destOrd="0" parTransId="{D0151D40-207E-9741-B1A2-900B17ADC829}" sibTransId="{C943D607-9C42-5642-9D6C-EBA0F6FC2FED}"/>
    <dgm:cxn modelId="{54A532B2-67D4-124E-AD03-92BD3AA2387F}" type="presOf" srcId="{3168A6CC-A85D-0545-A047-AB9834BB64D7}" destId="{02DD4DD2-3425-2C49-A751-3BA06F9626A5}" srcOrd="0" destOrd="0" presId="urn:microsoft.com/office/officeart/2008/layout/HorizontalMultiLevelHierarchy"/>
    <dgm:cxn modelId="{0140EDBC-429F-6148-94B6-74BEF5B269B1}" type="presOf" srcId="{7955B557-2E91-EE42-8BA7-949B56C2A9C0}" destId="{5D6CE874-0EDF-A24E-882E-958BC7DFF7EE}" srcOrd="0" destOrd="0" presId="urn:microsoft.com/office/officeart/2008/layout/HorizontalMultiLevelHierarchy"/>
    <dgm:cxn modelId="{6D7ECBD6-555D-9442-A5FB-EA9BD7009F34}" type="presOf" srcId="{ACCB758A-5CF5-EB41-8B10-02894D15100D}" destId="{276D386D-B673-6746-A85B-1BD8D85A0193}" srcOrd="1" destOrd="0" presId="urn:microsoft.com/office/officeart/2008/layout/HorizontalMultiLevelHierarchy"/>
    <dgm:cxn modelId="{9D59E5DC-CCCB-4A4F-8731-44B194A271D1}" type="presOf" srcId="{1BFC9847-6C0C-F74B-BB66-41E1D2193713}" destId="{64AB3DB4-6B5E-3F46-A14A-4D1CE06C1741}" srcOrd="0" destOrd="0" presId="urn:microsoft.com/office/officeart/2008/layout/HorizontalMultiLevelHierarchy"/>
    <dgm:cxn modelId="{1679E0DF-397B-FA4C-BD87-79D9E6F33D7F}" type="presOf" srcId="{54820866-18CD-0644-B5D7-C8CE97FC269A}" destId="{5406B1AB-FDF0-D844-81F7-5BC1715382F3}" srcOrd="1" destOrd="0" presId="urn:microsoft.com/office/officeart/2008/layout/HorizontalMultiLevelHierarchy"/>
    <dgm:cxn modelId="{7428A5EC-F046-A443-9CC7-258B6AA6972D}" srcId="{1BFC9847-6C0C-F74B-BB66-41E1D2193713}" destId="{7955B557-2E91-EE42-8BA7-949B56C2A9C0}" srcOrd="0" destOrd="0" parTransId="{ACCB758A-5CF5-EB41-8B10-02894D15100D}" sibTransId="{56D9D358-54FC-BB4D-9D8E-50FC3C5159FD}"/>
    <dgm:cxn modelId="{184A8169-9F12-AB45-9107-94A7425625FA}" type="presParOf" srcId="{0FCFCF91-E38B-4F4E-B73C-EF21881AC520}" destId="{CC14137F-5972-1144-B688-5B4EAEB124B7}" srcOrd="0" destOrd="0" presId="urn:microsoft.com/office/officeart/2008/layout/HorizontalMultiLevelHierarchy"/>
    <dgm:cxn modelId="{963840C7-9DF6-7D4D-89B6-99A665675D6E}" type="presParOf" srcId="{CC14137F-5972-1144-B688-5B4EAEB124B7}" destId="{64AB3DB4-6B5E-3F46-A14A-4D1CE06C1741}" srcOrd="0" destOrd="0" presId="urn:microsoft.com/office/officeart/2008/layout/HorizontalMultiLevelHierarchy"/>
    <dgm:cxn modelId="{9526B242-588B-3C4A-8C58-BCCC69B1CB9D}" type="presParOf" srcId="{CC14137F-5972-1144-B688-5B4EAEB124B7}" destId="{DFB42526-5BB5-1D4B-AD81-6CB958DB1531}" srcOrd="1" destOrd="0" presId="urn:microsoft.com/office/officeart/2008/layout/HorizontalMultiLevelHierarchy"/>
    <dgm:cxn modelId="{BB2FE9F4-67DB-2F43-ABDD-47E6603EE6AB}" type="presParOf" srcId="{DFB42526-5BB5-1D4B-AD81-6CB958DB1531}" destId="{F92043CC-2394-EF48-A832-FF0785030206}" srcOrd="0" destOrd="0" presId="urn:microsoft.com/office/officeart/2008/layout/HorizontalMultiLevelHierarchy"/>
    <dgm:cxn modelId="{EF0A96F0-2240-5144-A458-68EAB51007A7}" type="presParOf" srcId="{F92043CC-2394-EF48-A832-FF0785030206}" destId="{276D386D-B673-6746-A85B-1BD8D85A0193}" srcOrd="0" destOrd="0" presId="urn:microsoft.com/office/officeart/2008/layout/HorizontalMultiLevelHierarchy"/>
    <dgm:cxn modelId="{BC61AD5A-0E87-DC4C-A827-CB934ADB94D7}" type="presParOf" srcId="{DFB42526-5BB5-1D4B-AD81-6CB958DB1531}" destId="{ED5AA65D-2DD6-FA4A-8995-B63CF32C94AB}" srcOrd="1" destOrd="0" presId="urn:microsoft.com/office/officeart/2008/layout/HorizontalMultiLevelHierarchy"/>
    <dgm:cxn modelId="{5854BBE5-032B-6744-843F-F62B3B8CE648}" type="presParOf" srcId="{ED5AA65D-2DD6-FA4A-8995-B63CF32C94AB}" destId="{5D6CE874-0EDF-A24E-882E-958BC7DFF7EE}" srcOrd="0" destOrd="0" presId="urn:microsoft.com/office/officeart/2008/layout/HorizontalMultiLevelHierarchy"/>
    <dgm:cxn modelId="{FB94C6C7-1615-4847-AB4B-4E26F5FD2853}" type="presParOf" srcId="{ED5AA65D-2DD6-FA4A-8995-B63CF32C94AB}" destId="{FC1FECA5-E0B5-4A47-B732-54A262E3AD73}" srcOrd="1" destOrd="0" presId="urn:microsoft.com/office/officeart/2008/layout/HorizontalMultiLevelHierarchy"/>
    <dgm:cxn modelId="{52500B83-F229-FA41-9C08-86B7743DB4EF}" type="presParOf" srcId="{DFB42526-5BB5-1D4B-AD81-6CB958DB1531}" destId="{3D32AA70-3F0F-584E-BD02-115A7AB3373E}" srcOrd="2" destOrd="0" presId="urn:microsoft.com/office/officeart/2008/layout/HorizontalMultiLevelHierarchy"/>
    <dgm:cxn modelId="{749CD14E-DA0A-0941-A815-100B17DFAEF7}" type="presParOf" srcId="{3D32AA70-3F0F-584E-BD02-115A7AB3373E}" destId="{4B589130-7BAD-8F4E-AA2F-868A4422DAD2}" srcOrd="0" destOrd="0" presId="urn:microsoft.com/office/officeart/2008/layout/HorizontalMultiLevelHierarchy"/>
    <dgm:cxn modelId="{9830AAB2-2AD0-8341-AB29-C38B51DF4424}" type="presParOf" srcId="{DFB42526-5BB5-1D4B-AD81-6CB958DB1531}" destId="{FE99E491-4E5D-4A40-854A-F72A330C6DC0}" srcOrd="3" destOrd="0" presId="urn:microsoft.com/office/officeart/2008/layout/HorizontalMultiLevelHierarchy"/>
    <dgm:cxn modelId="{75C01BBF-07A7-9E4E-AD32-C05EBF048A8F}" type="presParOf" srcId="{FE99E491-4E5D-4A40-854A-F72A330C6DC0}" destId="{8AC0F519-B65B-774A-B9D9-BD1188CC01AE}" srcOrd="0" destOrd="0" presId="urn:microsoft.com/office/officeart/2008/layout/HorizontalMultiLevelHierarchy"/>
    <dgm:cxn modelId="{9D54F4C7-38D4-B848-B177-821B9B82B1C5}" type="presParOf" srcId="{FE99E491-4E5D-4A40-854A-F72A330C6DC0}" destId="{6E820D05-367A-8E41-A2A6-96ADFCCD4D56}" srcOrd="1" destOrd="0" presId="urn:microsoft.com/office/officeart/2008/layout/HorizontalMultiLevelHierarchy"/>
    <dgm:cxn modelId="{02F6E619-848B-A54E-9F42-D30C573559B2}" type="presParOf" srcId="{DFB42526-5BB5-1D4B-AD81-6CB958DB1531}" destId="{C496ADD0-0501-554B-AEC0-CB6918246B04}" srcOrd="4" destOrd="0" presId="urn:microsoft.com/office/officeart/2008/layout/HorizontalMultiLevelHierarchy"/>
    <dgm:cxn modelId="{B4D83A18-E8AB-F241-A6CB-72EEE31E172E}" type="presParOf" srcId="{C496ADD0-0501-554B-AEC0-CB6918246B04}" destId="{3D89361C-8DF6-1642-AAB2-A793D99E1590}" srcOrd="0" destOrd="0" presId="urn:microsoft.com/office/officeart/2008/layout/HorizontalMultiLevelHierarchy"/>
    <dgm:cxn modelId="{CDFC7F39-27A7-E641-895A-28F7D2421B1F}" type="presParOf" srcId="{DFB42526-5BB5-1D4B-AD81-6CB958DB1531}" destId="{B53EDC2E-1712-2445-9C9F-AD0BF6F5325F}" srcOrd="5" destOrd="0" presId="urn:microsoft.com/office/officeart/2008/layout/HorizontalMultiLevelHierarchy"/>
    <dgm:cxn modelId="{B7AD4E86-CE03-7A4E-A5CC-98466D8CA2D4}" type="presParOf" srcId="{B53EDC2E-1712-2445-9C9F-AD0BF6F5325F}" destId="{1CE1374E-065A-4547-A0CE-CAD5C75D1D6E}" srcOrd="0" destOrd="0" presId="urn:microsoft.com/office/officeart/2008/layout/HorizontalMultiLevelHierarchy"/>
    <dgm:cxn modelId="{AC026F49-ECFB-5B40-A6E3-9A5BE9D491DC}" type="presParOf" srcId="{B53EDC2E-1712-2445-9C9F-AD0BF6F5325F}" destId="{F195858B-21AC-C640-8463-FF10EAC6BBBC}" srcOrd="1" destOrd="0" presId="urn:microsoft.com/office/officeart/2008/layout/HorizontalMultiLevelHierarchy"/>
    <dgm:cxn modelId="{B239906F-EAD7-B242-BA1B-5DE27B35C2E8}" type="presParOf" srcId="{DFB42526-5BB5-1D4B-AD81-6CB958DB1531}" destId="{5A10F32D-8331-FF46-859C-11079AB74CAF}" srcOrd="6" destOrd="0" presId="urn:microsoft.com/office/officeart/2008/layout/HorizontalMultiLevelHierarchy"/>
    <dgm:cxn modelId="{612EB721-D860-064C-AD4E-1F8743F35953}" type="presParOf" srcId="{5A10F32D-8331-FF46-859C-11079AB74CAF}" destId="{5406B1AB-FDF0-D844-81F7-5BC1715382F3}" srcOrd="0" destOrd="0" presId="urn:microsoft.com/office/officeart/2008/layout/HorizontalMultiLevelHierarchy"/>
    <dgm:cxn modelId="{EDC608B2-C3DC-294F-98FF-2646F976FE32}" type="presParOf" srcId="{DFB42526-5BB5-1D4B-AD81-6CB958DB1531}" destId="{A04B25F6-85F3-064E-9210-E93F7068DA65}" srcOrd="7" destOrd="0" presId="urn:microsoft.com/office/officeart/2008/layout/HorizontalMultiLevelHierarchy"/>
    <dgm:cxn modelId="{818DE0DA-8E36-C149-9D7A-DAADA8E3FFB5}" type="presParOf" srcId="{A04B25F6-85F3-064E-9210-E93F7068DA65}" destId="{02DD4DD2-3425-2C49-A751-3BA06F9626A5}" srcOrd="0" destOrd="0" presId="urn:microsoft.com/office/officeart/2008/layout/HorizontalMultiLevelHierarchy"/>
    <dgm:cxn modelId="{894500A3-8131-FA43-8DCC-2A7161C21EE5}" type="presParOf" srcId="{A04B25F6-85F3-064E-9210-E93F7068DA65}" destId="{C793746E-BFB1-B74C-B174-431E10DF179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054916-AE74-6644-9E35-FDFFDD33330A}">
      <dsp:nvSpPr>
        <dsp:cNvPr id="0" name=""/>
        <dsp:cNvSpPr/>
      </dsp:nvSpPr>
      <dsp:spPr>
        <a:xfrm>
          <a:off x="0" y="2604"/>
          <a:ext cx="609600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F7676F-200A-8F4E-B5E3-7E3FE67C562A}">
      <dsp:nvSpPr>
        <dsp:cNvPr id="0" name=""/>
        <dsp:cNvSpPr/>
      </dsp:nvSpPr>
      <dsp:spPr>
        <a:xfrm>
          <a:off x="0" y="2604"/>
          <a:ext cx="6096000" cy="17762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Customer Profile</a:t>
          </a:r>
        </a:p>
      </dsp:txBody>
      <dsp:txXfrm>
        <a:off x="0" y="2604"/>
        <a:ext cx="6096000" cy="1776263"/>
      </dsp:txXfrm>
    </dsp:sp>
    <dsp:sp modelId="{D88F93F3-0856-B441-8BB1-4AB75D9FA446}">
      <dsp:nvSpPr>
        <dsp:cNvPr id="0" name=""/>
        <dsp:cNvSpPr/>
      </dsp:nvSpPr>
      <dsp:spPr>
        <a:xfrm>
          <a:off x="0" y="1778868"/>
          <a:ext cx="609600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8322A2-A3C4-9F4F-8A84-1EE8E2C869BE}">
      <dsp:nvSpPr>
        <dsp:cNvPr id="0" name=""/>
        <dsp:cNvSpPr/>
      </dsp:nvSpPr>
      <dsp:spPr>
        <a:xfrm>
          <a:off x="0" y="1778868"/>
          <a:ext cx="6096000" cy="17762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Current Strategy</a:t>
          </a:r>
        </a:p>
      </dsp:txBody>
      <dsp:txXfrm>
        <a:off x="0" y="1778868"/>
        <a:ext cx="6096000" cy="1776263"/>
      </dsp:txXfrm>
    </dsp:sp>
    <dsp:sp modelId="{193B7753-A657-E84C-A7B3-AFDF07D6FFBB}">
      <dsp:nvSpPr>
        <dsp:cNvPr id="0" name=""/>
        <dsp:cNvSpPr/>
      </dsp:nvSpPr>
      <dsp:spPr>
        <a:xfrm>
          <a:off x="0" y="3555131"/>
          <a:ext cx="6096000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7D6D1D-E637-D94C-A4A8-B5971E2048BD}">
      <dsp:nvSpPr>
        <dsp:cNvPr id="0" name=""/>
        <dsp:cNvSpPr/>
      </dsp:nvSpPr>
      <dsp:spPr>
        <a:xfrm>
          <a:off x="0" y="3555131"/>
          <a:ext cx="6096000" cy="17762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t" anchorCtr="0">
          <a:noAutofit/>
        </a:bodyPr>
        <a:lstStyle/>
        <a:p>
          <a:pPr marL="0" lvl="0" indent="0" algn="l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/>
            <a:t>Alternative Strategy (Increase TAM)</a:t>
          </a:r>
        </a:p>
      </dsp:txBody>
      <dsp:txXfrm>
        <a:off x="0" y="3555131"/>
        <a:ext cx="6096000" cy="17762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10F32D-8331-FF46-859C-11079AB74CAF}">
      <dsp:nvSpPr>
        <dsp:cNvPr id="0" name=""/>
        <dsp:cNvSpPr/>
      </dsp:nvSpPr>
      <dsp:spPr>
        <a:xfrm>
          <a:off x="2552625" y="27093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1930400"/>
              </a:lnTo>
              <a:lnTo>
                <a:pt x="675382" y="193040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839188" y="3623405"/>
        <a:ext cx="102256" cy="102256"/>
      </dsp:txXfrm>
    </dsp:sp>
    <dsp:sp modelId="{C496ADD0-0501-554B-AEC0-CB6918246B04}">
      <dsp:nvSpPr>
        <dsp:cNvPr id="0" name=""/>
        <dsp:cNvSpPr/>
      </dsp:nvSpPr>
      <dsp:spPr>
        <a:xfrm>
          <a:off x="2552625" y="2709333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37691" y="0"/>
              </a:lnTo>
              <a:lnTo>
                <a:pt x="337691" y="643466"/>
              </a:lnTo>
              <a:lnTo>
                <a:pt x="675382" y="643466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6995" y="3007745"/>
        <a:ext cx="46642" cy="46642"/>
      </dsp:txXfrm>
    </dsp:sp>
    <dsp:sp modelId="{3D32AA70-3F0F-584E-BD02-115A7AB3373E}">
      <dsp:nvSpPr>
        <dsp:cNvPr id="0" name=""/>
        <dsp:cNvSpPr/>
      </dsp:nvSpPr>
      <dsp:spPr>
        <a:xfrm>
          <a:off x="2552625" y="2065866"/>
          <a:ext cx="675382" cy="643466"/>
        </a:xfrm>
        <a:custGeom>
          <a:avLst/>
          <a:gdLst/>
          <a:ahLst/>
          <a:cxnLst/>
          <a:rect l="0" t="0" r="0" b="0"/>
          <a:pathLst>
            <a:path>
              <a:moveTo>
                <a:pt x="0" y="643466"/>
              </a:moveTo>
              <a:lnTo>
                <a:pt x="337691" y="643466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6995" y="2364279"/>
        <a:ext cx="46642" cy="46642"/>
      </dsp:txXfrm>
    </dsp:sp>
    <dsp:sp modelId="{F92043CC-2394-EF48-A832-FF0785030206}">
      <dsp:nvSpPr>
        <dsp:cNvPr id="0" name=""/>
        <dsp:cNvSpPr/>
      </dsp:nvSpPr>
      <dsp:spPr>
        <a:xfrm>
          <a:off x="2552625" y="778933"/>
          <a:ext cx="675382" cy="1930400"/>
        </a:xfrm>
        <a:custGeom>
          <a:avLst/>
          <a:gdLst/>
          <a:ahLst/>
          <a:cxnLst/>
          <a:rect l="0" t="0" r="0" b="0"/>
          <a:pathLst>
            <a:path>
              <a:moveTo>
                <a:pt x="0" y="1930400"/>
              </a:moveTo>
              <a:lnTo>
                <a:pt x="337691" y="1930400"/>
              </a:lnTo>
              <a:lnTo>
                <a:pt x="337691" y="0"/>
              </a:lnTo>
              <a:lnTo>
                <a:pt x="675382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2839188" y="1693005"/>
        <a:ext cx="102256" cy="102256"/>
      </dsp:txXfrm>
    </dsp:sp>
    <dsp:sp modelId="{64AB3DB4-6B5E-3F46-A14A-4D1CE06C1741}">
      <dsp:nvSpPr>
        <dsp:cNvPr id="0" name=""/>
        <dsp:cNvSpPr/>
      </dsp:nvSpPr>
      <dsp:spPr>
        <a:xfrm rot="16200000">
          <a:off x="-671481" y="2194560"/>
          <a:ext cx="5418667" cy="102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85" tIns="32385" rIns="32385" bIns="32385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Open/Public Data</a:t>
          </a:r>
        </a:p>
      </dsp:txBody>
      <dsp:txXfrm>
        <a:off x="-671481" y="2194560"/>
        <a:ext cx="5418667" cy="1029546"/>
      </dsp:txXfrm>
    </dsp:sp>
    <dsp:sp modelId="{5D6CE874-0EDF-A24E-882E-958BC7DFF7EE}">
      <dsp:nvSpPr>
        <dsp:cNvPr id="0" name=""/>
        <dsp:cNvSpPr/>
      </dsp:nvSpPr>
      <dsp:spPr>
        <a:xfrm>
          <a:off x="3228008" y="264160"/>
          <a:ext cx="3376913" cy="102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NYC Open Data</a:t>
          </a:r>
        </a:p>
      </dsp:txBody>
      <dsp:txXfrm>
        <a:off x="3228008" y="264160"/>
        <a:ext cx="3376913" cy="1029546"/>
      </dsp:txXfrm>
    </dsp:sp>
    <dsp:sp modelId="{8AC0F519-B65B-774A-B9D9-BD1188CC01AE}">
      <dsp:nvSpPr>
        <dsp:cNvPr id="0" name=""/>
        <dsp:cNvSpPr/>
      </dsp:nvSpPr>
      <dsp:spPr>
        <a:xfrm>
          <a:off x="3228008" y="1551093"/>
          <a:ext cx="3376913" cy="102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Data.NY.Gov</a:t>
          </a:r>
          <a:endParaRPr lang="en-US" sz="3500" kern="1200" dirty="0"/>
        </a:p>
      </dsp:txBody>
      <dsp:txXfrm>
        <a:off x="3228008" y="1551093"/>
        <a:ext cx="3376913" cy="1029546"/>
      </dsp:txXfrm>
    </dsp:sp>
    <dsp:sp modelId="{1CE1374E-065A-4547-A0CE-CAD5C75D1D6E}">
      <dsp:nvSpPr>
        <dsp:cNvPr id="0" name=""/>
        <dsp:cNvSpPr/>
      </dsp:nvSpPr>
      <dsp:spPr>
        <a:xfrm>
          <a:off x="3228008" y="2838026"/>
          <a:ext cx="3376913" cy="102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Data.Gov</a:t>
          </a:r>
          <a:endParaRPr lang="en-US" sz="3500" kern="1200" dirty="0"/>
        </a:p>
      </dsp:txBody>
      <dsp:txXfrm>
        <a:off x="3228008" y="2838026"/>
        <a:ext cx="3376913" cy="1029546"/>
      </dsp:txXfrm>
    </dsp:sp>
    <dsp:sp modelId="{02DD4DD2-3425-2C49-A751-3BA06F9626A5}">
      <dsp:nvSpPr>
        <dsp:cNvPr id="0" name=""/>
        <dsp:cNvSpPr/>
      </dsp:nvSpPr>
      <dsp:spPr>
        <a:xfrm>
          <a:off x="3228008" y="4124960"/>
          <a:ext cx="3376913" cy="10295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Trader Joe's Website</a:t>
          </a:r>
        </a:p>
      </dsp:txBody>
      <dsp:txXfrm>
        <a:off x="3228008" y="4124960"/>
        <a:ext cx="3376913" cy="10295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tiff>
</file>

<file path=ppt/media/image14.png>
</file>

<file path=ppt/media/image15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94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63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86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19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07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04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389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2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10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931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46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6/3/21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759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olivialimone/mapping-food-deserts-and-swamps-in-manhattan-and-the-bronx-46c6d8fc0804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medium.com/@olivialimone/mapping-food-deserts-and-swamps-in-manhattan-and-the-bronx-46c6d8fc0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34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8F2C4-7372-4C41-9CD9-BB790971F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762000"/>
            <a:ext cx="3810000" cy="3048000"/>
          </a:xfrm>
        </p:spPr>
        <p:txBody>
          <a:bodyPr>
            <a:normAutofit/>
          </a:bodyPr>
          <a:lstStyle/>
          <a:p>
            <a:pPr algn="l"/>
            <a:r>
              <a:rPr lang="en-US" sz="4400" dirty="0"/>
              <a:t>Trader Joe’s NYC Growth Strategy</a:t>
            </a:r>
          </a:p>
        </p:txBody>
      </p:sp>
      <p:sp>
        <p:nvSpPr>
          <p:cNvPr id="1029" name="Freeform: Shape 136">
            <a:extLst>
              <a:ext uri="{FF2B5EF4-FFF2-40B4-BE49-F238E27FC236}">
                <a16:creationId xmlns:a16="http://schemas.microsoft.com/office/drawing/2014/main" id="{F798D3DD-23B7-41EE-9021-C8F9A8E2C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1030" name="Group 138">
            <a:extLst>
              <a:ext uri="{FF2B5EF4-FFF2-40B4-BE49-F238E27FC236}">
                <a16:creationId xmlns:a16="http://schemas.microsoft.com/office/drawing/2014/main" id="{2C072688-BFC7-4FE8-A45E-B3C63CBB9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1" y="5829359"/>
            <a:ext cx="4333875" cy="1028642"/>
            <a:chOff x="7153921" y="5829359"/>
            <a:chExt cx="5038079" cy="1028642"/>
          </a:xfrm>
        </p:grpSpPr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F3002ED9-43C6-4BA8-8941-9AFCB04E4D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63906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1031" name="Freeform: Shape 140">
              <a:extLst>
                <a:ext uri="{FF2B5EF4-FFF2-40B4-BE49-F238E27FC236}">
                  <a16:creationId xmlns:a16="http://schemas.microsoft.com/office/drawing/2014/main" id="{4EB09750-C9B1-40CE-AB9B-FEB308A1F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A8A5A0C6-8351-4F4A-9CBE-8CCA86ECCC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300145"/>
            <a:ext cx="3810000" cy="1524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Identifying Possible Locations for New Stores</a:t>
            </a:r>
          </a:p>
        </p:txBody>
      </p:sp>
      <p:pic>
        <p:nvPicPr>
          <p:cNvPr id="1026" name="Picture 2" descr="Trader Joe - The Ultimate Rebel - P&amp;#39;Chelle International">
            <a:extLst>
              <a:ext uri="{FF2B5EF4-FFF2-40B4-BE49-F238E27FC236}">
                <a16:creationId xmlns:a16="http://schemas.microsoft.com/office/drawing/2014/main" id="{4B484AE5-A0CD-8945-A598-827589EB10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933"/>
          <a:stretch/>
        </p:blipFill>
        <p:spPr bwMode="auto">
          <a:xfrm>
            <a:off x="5334000" y="762000"/>
            <a:ext cx="6096000" cy="533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784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289582"/>
            <a:ext cx="5728011" cy="1524000"/>
          </a:xfrm>
        </p:spPr>
        <p:txBody>
          <a:bodyPr>
            <a:normAutofit/>
          </a:bodyPr>
          <a:lstStyle/>
          <a:p>
            <a:r>
              <a:rPr lang="en-US" sz="3600" dirty="0"/>
              <a:t>Principal Components and Trader Joe’s Stores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1E2F1895-F7A8-4044-B18C-4E61E3B1F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"/>
          <a:stretch/>
        </p:blipFill>
        <p:spPr>
          <a:xfrm>
            <a:off x="4818085" y="1413379"/>
            <a:ext cx="7105528" cy="515503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B5D0907-F928-0F4E-A39F-841FA8199CE8}"/>
              </a:ext>
            </a:extLst>
          </p:cNvPr>
          <p:cNvGrpSpPr/>
          <p:nvPr/>
        </p:nvGrpSpPr>
        <p:grpSpPr>
          <a:xfrm>
            <a:off x="517110" y="2651533"/>
            <a:ext cx="3546291" cy="2678729"/>
            <a:chOff x="706244" y="1902790"/>
            <a:chExt cx="3546291" cy="2678729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D4897B5-47F6-D84F-95E1-537E12B33E20}"/>
                </a:ext>
              </a:extLst>
            </p:cNvPr>
            <p:cNvCxnSpPr/>
            <p:nvPr/>
          </p:nvCxnSpPr>
          <p:spPr>
            <a:xfrm>
              <a:off x="1765609" y="2294849"/>
              <a:ext cx="1984917" cy="0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551F097-447A-A949-9B38-EADF275D4B21}"/>
                </a:ext>
              </a:extLst>
            </p:cNvPr>
            <p:cNvSpPr txBox="1"/>
            <p:nvPr/>
          </p:nvSpPr>
          <p:spPr>
            <a:xfrm>
              <a:off x="706244" y="2110679"/>
              <a:ext cx="1003610" cy="368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PC 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965826-CAC6-4341-A0F9-EC6B189449A6}"/>
                </a:ext>
              </a:extLst>
            </p:cNvPr>
            <p:cNvSpPr txBox="1"/>
            <p:nvPr/>
          </p:nvSpPr>
          <p:spPr>
            <a:xfrm>
              <a:off x="706244" y="3512016"/>
              <a:ext cx="1003610" cy="368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PC 2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83AE293-62F7-AD44-B8A7-F4571CF14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72934" y="2845684"/>
              <a:ext cx="0" cy="1701004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5FC813-02F5-424A-87B9-4B9168C90F58}"/>
                </a:ext>
              </a:extLst>
            </p:cNvPr>
            <p:cNvSpPr txBox="1"/>
            <p:nvPr/>
          </p:nvSpPr>
          <p:spPr>
            <a:xfrm>
              <a:off x="1360636" y="1902790"/>
              <a:ext cx="277998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Population/Households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EBA31B-ECF8-4F49-99B4-E2DA4DE55BF8}"/>
                </a:ext>
              </a:extLst>
            </p:cNvPr>
            <p:cNvSpPr txBox="1"/>
            <p:nvPr/>
          </p:nvSpPr>
          <p:spPr>
            <a:xfrm>
              <a:off x="1791629" y="3573075"/>
              <a:ext cx="11273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Income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956A0DE-4AF9-8F4D-9E47-005F934E4351}"/>
                </a:ext>
              </a:extLst>
            </p:cNvPr>
            <p:cNvSpPr txBox="1"/>
            <p:nvPr/>
          </p:nvSpPr>
          <p:spPr>
            <a:xfrm>
              <a:off x="2794958" y="2810852"/>
              <a:ext cx="14575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High % above $100k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ED836A-9497-DA48-B2B0-88CADC47A0AB}"/>
                </a:ext>
              </a:extLst>
            </p:cNvPr>
            <p:cNvSpPr txBox="1"/>
            <p:nvPr/>
          </p:nvSpPr>
          <p:spPr>
            <a:xfrm>
              <a:off x="2758067" y="4335298"/>
              <a:ext cx="14575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High % below $50k</a:t>
              </a: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6B30C3FF-02AE-6443-85BC-D46E8F36D4A6}"/>
              </a:ext>
            </a:extLst>
          </p:cNvPr>
          <p:cNvSpPr/>
          <p:nvPr/>
        </p:nvSpPr>
        <p:spPr>
          <a:xfrm rot="20413123">
            <a:off x="5909230" y="2077674"/>
            <a:ext cx="5985716" cy="1518917"/>
          </a:xfrm>
          <a:prstGeom prst="ellipse">
            <a:avLst/>
          </a:prstGeom>
          <a:noFill/>
          <a:ln w="12700">
            <a:solidFill>
              <a:schemeClr val="bg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00E071-1390-524E-83FC-4C36FB0258BB}"/>
              </a:ext>
            </a:extLst>
          </p:cNvPr>
          <p:cNvSpPr txBox="1"/>
          <p:nvPr/>
        </p:nvSpPr>
        <p:spPr>
          <a:xfrm rot="19974876">
            <a:off x="9499143" y="3003820"/>
            <a:ext cx="19030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CURRENT STRATEGY</a:t>
            </a:r>
          </a:p>
        </p:txBody>
      </p:sp>
    </p:spTree>
    <p:extLst>
      <p:ext uri="{BB962C8B-B14F-4D97-AF65-F5344CB8AC3E}">
        <p14:creationId xmlns:p14="http://schemas.microsoft.com/office/powerpoint/2010/main" val="3348036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75593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Current Strategy Components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02FAD-531E-F74C-9038-7C5B213CB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63007"/>
            <a:ext cx="10604500" cy="48641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8406078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289582"/>
            <a:ext cx="5728011" cy="1524000"/>
          </a:xfrm>
        </p:spPr>
        <p:txBody>
          <a:bodyPr>
            <a:normAutofit/>
          </a:bodyPr>
          <a:lstStyle/>
          <a:p>
            <a:r>
              <a:rPr lang="en-US" sz="3600" dirty="0"/>
              <a:t>Principal Components and Trader Joe’s Stores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1E2F1895-F7A8-4044-B18C-4E61E3B1F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"/>
          <a:stretch/>
        </p:blipFill>
        <p:spPr>
          <a:xfrm>
            <a:off x="4818085" y="1413379"/>
            <a:ext cx="7105528" cy="515503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FB5D0907-F928-0F4E-A39F-841FA8199CE8}"/>
              </a:ext>
            </a:extLst>
          </p:cNvPr>
          <p:cNvGrpSpPr/>
          <p:nvPr/>
        </p:nvGrpSpPr>
        <p:grpSpPr>
          <a:xfrm>
            <a:off x="517110" y="2651533"/>
            <a:ext cx="3546291" cy="2678729"/>
            <a:chOff x="706244" y="1902790"/>
            <a:chExt cx="3546291" cy="2678729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D4897B5-47F6-D84F-95E1-537E12B33E20}"/>
                </a:ext>
              </a:extLst>
            </p:cNvPr>
            <p:cNvCxnSpPr/>
            <p:nvPr/>
          </p:nvCxnSpPr>
          <p:spPr>
            <a:xfrm>
              <a:off x="1765609" y="2294849"/>
              <a:ext cx="1984917" cy="0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551F097-447A-A949-9B38-EADF275D4B21}"/>
                </a:ext>
              </a:extLst>
            </p:cNvPr>
            <p:cNvSpPr txBox="1"/>
            <p:nvPr/>
          </p:nvSpPr>
          <p:spPr>
            <a:xfrm>
              <a:off x="706244" y="2110679"/>
              <a:ext cx="1003610" cy="368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PC 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965826-CAC6-4341-A0F9-EC6B189449A6}"/>
                </a:ext>
              </a:extLst>
            </p:cNvPr>
            <p:cNvSpPr txBox="1"/>
            <p:nvPr/>
          </p:nvSpPr>
          <p:spPr>
            <a:xfrm>
              <a:off x="706244" y="3512016"/>
              <a:ext cx="1003610" cy="368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PC 2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783AE293-62F7-AD44-B8A7-F4571CF14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72934" y="2845684"/>
              <a:ext cx="0" cy="1701004"/>
            </a:xfrm>
            <a:prstGeom prst="straightConnector1">
              <a:avLst/>
            </a:prstGeom>
            <a:ln w="635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5FC813-02F5-424A-87B9-4B9168C90F58}"/>
                </a:ext>
              </a:extLst>
            </p:cNvPr>
            <p:cNvSpPr txBox="1"/>
            <p:nvPr/>
          </p:nvSpPr>
          <p:spPr>
            <a:xfrm>
              <a:off x="1360636" y="1902790"/>
              <a:ext cx="277998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Population/Households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FEBA31B-ECF8-4F49-99B4-E2DA4DE55BF8}"/>
                </a:ext>
              </a:extLst>
            </p:cNvPr>
            <p:cNvSpPr txBox="1"/>
            <p:nvPr/>
          </p:nvSpPr>
          <p:spPr>
            <a:xfrm>
              <a:off x="1791629" y="3573075"/>
              <a:ext cx="112731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Income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956A0DE-4AF9-8F4D-9E47-005F934E4351}"/>
                </a:ext>
              </a:extLst>
            </p:cNvPr>
            <p:cNvSpPr txBox="1"/>
            <p:nvPr/>
          </p:nvSpPr>
          <p:spPr>
            <a:xfrm>
              <a:off x="2794958" y="2810852"/>
              <a:ext cx="14575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High % above $100k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ED836A-9497-DA48-B2B0-88CADC47A0AB}"/>
                </a:ext>
              </a:extLst>
            </p:cNvPr>
            <p:cNvSpPr txBox="1"/>
            <p:nvPr/>
          </p:nvSpPr>
          <p:spPr>
            <a:xfrm>
              <a:off x="2758067" y="4335298"/>
              <a:ext cx="145757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/>
                <a:t>High % below $50k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300E071-1390-524E-83FC-4C36FB0258BB}"/>
              </a:ext>
            </a:extLst>
          </p:cNvPr>
          <p:cNvSpPr txBox="1"/>
          <p:nvPr/>
        </p:nvSpPr>
        <p:spPr>
          <a:xfrm>
            <a:off x="9164605" y="4367489"/>
            <a:ext cx="21315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i="1" dirty="0">
                <a:solidFill>
                  <a:schemeClr val="bg1"/>
                </a:solidFill>
              </a:rPr>
              <a:t>ALTERNATIVE STRATEGY?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151D892-EE92-5A46-B626-354C9877C4DD}"/>
              </a:ext>
            </a:extLst>
          </p:cNvPr>
          <p:cNvSpPr/>
          <p:nvPr/>
        </p:nvSpPr>
        <p:spPr>
          <a:xfrm>
            <a:off x="8274205" y="4709992"/>
            <a:ext cx="1170878" cy="1170878"/>
          </a:xfrm>
          <a:prstGeom prst="ellipse">
            <a:avLst/>
          </a:prstGeom>
          <a:noFill/>
          <a:ln>
            <a:solidFill>
              <a:schemeClr val="bg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3200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90654"/>
            <a:ext cx="5861824" cy="1524000"/>
          </a:xfrm>
        </p:spPr>
        <p:txBody>
          <a:bodyPr>
            <a:normAutofit/>
          </a:bodyPr>
          <a:lstStyle/>
          <a:p>
            <a:r>
              <a:rPr lang="en-US" sz="3600" dirty="0"/>
              <a:t>Food Deserts, Food Swamps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B98BCBE-78A6-1D4A-9812-A954DBCD5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797" y="378790"/>
            <a:ext cx="4172858" cy="625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A437C5-9C03-9E4B-92F4-26FDE787D763}"/>
              </a:ext>
            </a:extLst>
          </p:cNvPr>
          <p:cNvSpPr txBox="1"/>
          <p:nvPr/>
        </p:nvSpPr>
        <p:spPr>
          <a:xfrm>
            <a:off x="469345" y="4955211"/>
            <a:ext cx="597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https://medium.com/@olivialimone/mapping-food-deserts-and-swamps-in-manhattan-and-the-bronx-46c6d8fc0804</a:t>
            </a:r>
            <a:r>
              <a:rPr lang="en-US" sz="800" dirty="0"/>
              <a:t> </a:t>
            </a:r>
          </a:p>
          <a:p>
            <a:endParaRPr lang="en-US" sz="800" dirty="0"/>
          </a:p>
        </p:txBody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C32F49-9584-0246-8240-25CAE9CEF9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45" y="2602577"/>
            <a:ext cx="5975350" cy="235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245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90654"/>
            <a:ext cx="597535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Food Deserts, Food Swamps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A437C5-9C03-9E4B-92F4-26FDE787D763}"/>
              </a:ext>
            </a:extLst>
          </p:cNvPr>
          <p:cNvSpPr txBox="1"/>
          <p:nvPr/>
        </p:nvSpPr>
        <p:spPr>
          <a:xfrm>
            <a:off x="1919007" y="6519446"/>
            <a:ext cx="5975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https://medium.com/@olivialimone/mapping-food-deserts-and-swamps-in-manhattan-and-the-bronx-46c6d8fc0804</a:t>
            </a:r>
            <a:r>
              <a:rPr lang="en-US" sz="800" dirty="0"/>
              <a:t> </a:t>
            </a:r>
          </a:p>
          <a:p>
            <a:endParaRPr lang="en-US" sz="800" dirty="0"/>
          </a:p>
        </p:txBody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FC32F49-9584-0246-8240-25CAE9CEF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8267" y="868604"/>
            <a:ext cx="1919079" cy="755586"/>
          </a:xfrm>
          <a:prstGeom prst="rect">
            <a:avLst/>
          </a:prstGeom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DC5AD10B-9CBD-A541-B837-CBEC4A421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4654" y="1624190"/>
            <a:ext cx="8162692" cy="489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7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75593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Alternative Strategy (TAM Expansion)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8C2DDE-C92F-9C4B-B010-9917D8363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250" y="1376134"/>
            <a:ext cx="11747500" cy="48895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888998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78790"/>
            <a:ext cx="4172857" cy="1524000"/>
          </a:xfrm>
        </p:spPr>
        <p:txBody>
          <a:bodyPr>
            <a:normAutofit/>
          </a:bodyPr>
          <a:lstStyle/>
          <a:p>
            <a:r>
              <a:rPr lang="en-US" sz="3600" dirty="0"/>
              <a:t>Growth Strategy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749" y="3010829"/>
            <a:ext cx="4114867" cy="2854712"/>
          </a:xfrm>
        </p:spPr>
        <p:txBody>
          <a:bodyPr/>
          <a:lstStyle/>
          <a:p>
            <a:r>
              <a:rPr lang="en-US" dirty="0"/>
              <a:t>Long arrows identify store growth locations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9A34F63D-3D47-E848-AC8F-EDBDB3BEB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428" y="945676"/>
            <a:ext cx="7113172" cy="515840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3C495A9B-4E6D-8E48-B256-38081B018AB4}"/>
              </a:ext>
            </a:extLst>
          </p:cNvPr>
          <p:cNvSpPr/>
          <p:nvPr/>
        </p:nvSpPr>
        <p:spPr>
          <a:xfrm rot="20413123">
            <a:off x="5775418" y="1631627"/>
            <a:ext cx="5985716" cy="1518917"/>
          </a:xfrm>
          <a:prstGeom prst="ellipse">
            <a:avLst/>
          </a:prstGeom>
          <a:noFill/>
          <a:ln w="12700">
            <a:solidFill>
              <a:schemeClr val="bg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2D7AA82-E49F-7943-A88E-ADF99EC918D1}"/>
              </a:ext>
            </a:extLst>
          </p:cNvPr>
          <p:cNvSpPr/>
          <p:nvPr/>
        </p:nvSpPr>
        <p:spPr>
          <a:xfrm>
            <a:off x="8184997" y="4252799"/>
            <a:ext cx="1170878" cy="1170878"/>
          </a:xfrm>
          <a:prstGeom prst="ellipse">
            <a:avLst/>
          </a:prstGeom>
          <a:noFill/>
          <a:ln>
            <a:solidFill>
              <a:schemeClr val="bg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51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78790"/>
            <a:ext cx="4172857" cy="1524000"/>
          </a:xfrm>
        </p:spPr>
        <p:txBody>
          <a:bodyPr>
            <a:normAutofit/>
          </a:bodyPr>
          <a:lstStyle/>
          <a:p>
            <a:r>
              <a:rPr lang="en-US" sz="3600" dirty="0"/>
              <a:t>Growth Strategy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552" y="2163336"/>
            <a:ext cx="4568137" cy="3818083"/>
          </a:xfrm>
        </p:spPr>
        <p:txBody>
          <a:bodyPr/>
          <a:lstStyle/>
          <a:p>
            <a:r>
              <a:rPr lang="en-US" dirty="0"/>
              <a:t>Current store strategy growth potential</a:t>
            </a:r>
          </a:p>
          <a:p>
            <a:r>
              <a:rPr lang="en-US" dirty="0"/>
              <a:t>Opportunity to grow TAM with new strategy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B24156-F5C5-5A41-A4D1-2A65FA4E2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1689" y="0"/>
            <a:ext cx="6716759" cy="6857999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2457144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A13B60C-56B1-46B4-98A6-1482A52E7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31865" y="-31864"/>
            <a:ext cx="4785362" cy="4849091"/>
          </a:xfrm>
          <a:custGeom>
            <a:avLst/>
            <a:gdLst>
              <a:gd name="connsiteX0" fmla="*/ 0 w 4212773"/>
              <a:gd name="connsiteY0" fmla="*/ 0 h 6498740"/>
              <a:gd name="connsiteX1" fmla="*/ 159023 w 4212773"/>
              <a:gd name="connsiteY1" fmla="*/ 12872 h 6498740"/>
              <a:gd name="connsiteX2" fmla="*/ 1697597 w 4212773"/>
              <a:gd name="connsiteY2" fmla="*/ 306418 h 6498740"/>
              <a:gd name="connsiteX3" fmla="*/ 4047822 w 4212773"/>
              <a:gd name="connsiteY3" fmla="*/ 3511272 h 6498740"/>
              <a:gd name="connsiteX4" fmla="*/ 3551503 w 4212773"/>
              <a:gd name="connsiteY4" fmla="*/ 6184235 h 6498740"/>
              <a:gd name="connsiteX5" fmla="*/ 3163159 w 4212773"/>
              <a:gd name="connsiteY5" fmla="*/ 6459073 h 6498740"/>
              <a:gd name="connsiteX6" fmla="*/ 3092077 w 4212773"/>
              <a:gd name="connsiteY6" fmla="*/ 6498740 h 6498740"/>
              <a:gd name="connsiteX7" fmla="*/ 0 w 4212773"/>
              <a:gd name="connsiteY7" fmla="*/ 6498740 h 6498740"/>
              <a:gd name="connsiteX8" fmla="*/ 0 w 4212773"/>
              <a:gd name="connsiteY8" fmla="*/ 0 h 64987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2773" h="6498740">
                <a:moveTo>
                  <a:pt x="0" y="0"/>
                </a:moveTo>
                <a:lnTo>
                  <a:pt x="159023" y="12872"/>
                </a:lnTo>
                <a:cubicBezTo>
                  <a:pt x="659101" y="63644"/>
                  <a:pt x="1176498" y="175345"/>
                  <a:pt x="1697597" y="306418"/>
                </a:cubicBezTo>
                <a:cubicBezTo>
                  <a:pt x="3312474" y="712392"/>
                  <a:pt x="3742395" y="1999786"/>
                  <a:pt x="4047822" y="3511272"/>
                </a:cubicBezTo>
                <a:cubicBezTo>
                  <a:pt x="4252232" y="4523358"/>
                  <a:pt x="4422733" y="5443193"/>
                  <a:pt x="3551503" y="6184235"/>
                </a:cubicBezTo>
                <a:cubicBezTo>
                  <a:pt x="3429343" y="6288166"/>
                  <a:pt x="3299185" y="6378784"/>
                  <a:pt x="3163159" y="6459073"/>
                </a:cubicBezTo>
                <a:lnTo>
                  <a:pt x="3092077" y="6498740"/>
                </a:lnTo>
                <a:lnTo>
                  <a:pt x="0" y="649874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024A8E9-062E-406A-BE10-CED280011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341352" y="-341351"/>
            <a:ext cx="4651297" cy="5334001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rgbClr val="F1CB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762000"/>
            <a:ext cx="3048001" cy="2286000"/>
          </a:xfrm>
        </p:spPr>
        <p:txBody>
          <a:bodyPr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Growth Strategy Components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88FE39-43E9-426D-94B8-C6CD42C6A4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3569434"/>
              </p:ext>
            </p:extLst>
          </p:nvPr>
        </p:nvGraphicFramePr>
        <p:xfrm>
          <a:off x="5334000" y="762000"/>
          <a:ext cx="6096000" cy="533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9982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55105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Data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03F63BCD-F4CE-C24D-ACD3-7C59114C37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0345247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2529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0E139B-66FA-FE4E-BBF5-1B8077DC15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916" b="-2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33B38B-B87A-4288-A20F-0223A6C27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High density in Manhattan</a:t>
            </a:r>
          </a:p>
          <a:p>
            <a:r>
              <a:rPr lang="en-US" sz="2400" dirty="0"/>
              <a:t>Few stores in Brooklyn, Queens, Staten Island</a:t>
            </a:r>
          </a:p>
          <a:p>
            <a:r>
              <a:rPr lang="en-US" sz="2400" dirty="0"/>
              <a:t>No stores in the Bronx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317148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Current Store Layout</a:t>
            </a:r>
          </a:p>
        </p:txBody>
      </p:sp>
    </p:spTree>
    <p:extLst>
      <p:ext uri="{BB962C8B-B14F-4D97-AF65-F5344CB8AC3E}">
        <p14:creationId xmlns:p14="http://schemas.microsoft.com/office/powerpoint/2010/main" val="344342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87A0FBA-CC04-4256-A8EB-BB3C543E98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D065C6D-EB42-400B-99C4-D0ACE936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3174" y="0"/>
            <a:ext cx="5578824" cy="6028256"/>
          </a:xfrm>
          <a:custGeom>
            <a:avLst/>
            <a:gdLst>
              <a:gd name="connsiteX0" fmla="*/ 1681218 w 5578824"/>
              <a:gd name="connsiteY0" fmla="*/ 0 h 6028256"/>
              <a:gd name="connsiteX1" fmla="*/ 5578824 w 5578824"/>
              <a:gd name="connsiteY1" fmla="*/ 0 h 6028256"/>
              <a:gd name="connsiteX2" fmla="*/ 5578824 w 5578824"/>
              <a:gd name="connsiteY2" fmla="*/ 5760161 h 6028256"/>
              <a:gd name="connsiteX3" fmla="*/ 5441231 w 5578824"/>
              <a:gd name="connsiteY3" fmla="*/ 5804042 h 6028256"/>
              <a:gd name="connsiteX4" fmla="*/ 4253224 w 5578824"/>
              <a:gd name="connsiteY4" fmla="*/ 5980388 h 6028256"/>
              <a:gd name="connsiteX5" fmla="*/ 837278 w 5578824"/>
              <a:gd name="connsiteY5" fmla="*/ 4877588 h 6028256"/>
              <a:gd name="connsiteX6" fmla="*/ 109626 w 5578824"/>
              <a:gd name="connsiteY6" fmla="*/ 3329255 h 6028256"/>
              <a:gd name="connsiteX7" fmla="*/ 156962 w 5578824"/>
              <a:gd name="connsiteY7" fmla="*/ 1773839 h 6028256"/>
              <a:gd name="connsiteX8" fmla="*/ 904890 w 5578824"/>
              <a:gd name="connsiteY8" fmla="*/ 738354 h 6028256"/>
              <a:gd name="connsiteX9" fmla="*/ 1304592 w 5578824"/>
              <a:gd name="connsiteY9" fmla="*/ 360545 h 6028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578824" h="6028256">
                <a:moveTo>
                  <a:pt x="1681218" y="0"/>
                </a:moveTo>
                <a:lnTo>
                  <a:pt x="5578824" y="0"/>
                </a:lnTo>
                <a:lnTo>
                  <a:pt x="5578824" y="5760161"/>
                </a:lnTo>
                <a:lnTo>
                  <a:pt x="5441231" y="5804042"/>
                </a:lnTo>
                <a:cubicBezTo>
                  <a:pt x="5079089" y="5907589"/>
                  <a:pt x="4674877" y="5944442"/>
                  <a:pt x="4253224" y="5980388"/>
                </a:cubicBezTo>
                <a:cubicBezTo>
                  <a:pt x="2813852" y="6102970"/>
                  <a:pt x="1551586" y="6071494"/>
                  <a:pt x="837278" y="4877588"/>
                </a:cubicBezTo>
                <a:cubicBezTo>
                  <a:pt x="529862" y="4363935"/>
                  <a:pt x="255162" y="3847185"/>
                  <a:pt x="109626" y="3329255"/>
                </a:cubicBezTo>
                <a:cubicBezTo>
                  <a:pt x="-35907" y="2811325"/>
                  <a:pt x="-52277" y="2292214"/>
                  <a:pt x="156962" y="1773839"/>
                </a:cubicBezTo>
                <a:cubicBezTo>
                  <a:pt x="296494" y="1428108"/>
                  <a:pt x="536161" y="1082881"/>
                  <a:pt x="904890" y="738354"/>
                </a:cubicBezTo>
                <a:cubicBezTo>
                  <a:pt x="1036690" y="615181"/>
                  <a:pt x="1169968" y="488910"/>
                  <a:pt x="1304592" y="360545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3362A0EA-3E81-4464-94B8-70BE5870E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487883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86000"/>
            <a:ext cx="5334000" cy="3810001"/>
          </a:xfrm>
        </p:spPr>
        <p:txBody>
          <a:bodyPr>
            <a:normAutofit/>
          </a:bodyPr>
          <a:lstStyle/>
          <a:p>
            <a:r>
              <a:rPr lang="en-US" sz="2400" dirty="0"/>
              <a:t>Age</a:t>
            </a:r>
          </a:p>
          <a:p>
            <a:r>
              <a:rPr lang="en-US" sz="2400" dirty="0"/>
              <a:t>Income</a:t>
            </a:r>
          </a:p>
          <a:p>
            <a:r>
              <a:rPr lang="en-US" sz="2400" dirty="0"/>
              <a:t>Advanced Degree</a:t>
            </a:r>
          </a:p>
          <a:p>
            <a:r>
              <a:rPr lang="en-US" sz="2400" dirty="0"/>
              <a:t>Basket Size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17149"/>
            <a:ext cx="5334000" cy="1524000"/>
          </a:xfrm>
        </p:spPr>
        <p:txBody>
          <a:bodyPr>
            <a:normAutofit/>
          </a:bodyPr>
          <a:lstStyle/>
          <a:p>
            <a:r>
              <a:rPr lang="en-US" sz="3200" dirty="0"/>
              <a:t>Customer Profile</a:t>
            </a:r>
          </a:p>
        </p:txBody>
      </p:sp>
      <p:pic>
        <p:nvPicPr>
          <p:cNvPr id="7" name="Content Placeholder 5" descr="Table&#10;&#10;Description automatically generated">
            <a:extLst>
              <a:ext uri="{FF2B5EF4-FFF2-40B4-BE49-F238E27FC236}">
                <a16:creationId xmlns:a16="http://schemas.microsoft.com/office/drawing/2014/main" id="{EA60306A-DE5C-1E4B-8870-E32FAB174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991" y="621376"/>
            <a:ext cx="6600816" cy="575921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773961-B315-D24A-90D8-22AD10FC0688}"/>
              </a:ext>
            </a:extLst>
          </p:cNvPr>
          <p:cNvSpPr txBox="1"/>
          <p:nvPr/>
        </p:nvSpPr>
        <p:spPr>
          <a:xfrm>
            <a:off x="5141683" y="6343115"/>
            <a:ext cx="35922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/>
              <a:t>https://</a:t>
            </a:r>
            <a:r>
              <a:rPr lang="en-US" sz="1000" i="1" dirty="0" err="1"/>
              <a:t>snapshot.numerator.com</a:t>
            </a:r>
            <a:r>
              <a:rPr lang="en-US" sz="1000" i="1" dirty="0"/>
              <a:t>/retailer/</a:t>
            </a:r>
            <a:r>
              <a:rPr lang="en-US" sz="1000" i="1" dirty="0" err="1"/>
              <a:t>trader_joes</a:t>
            </a:r>
            <a:endParaRPr lang="en-US" sz="1000" i="1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41B2AC-BB08-4244-AF36-2517591BE291}"/>
              </a:ext>
            </a:extLst>
          </p:cNvPr>
          <p:cNvSpPr/>
          <p:nvPr/>
        </p:nvSpPr>
        <p:spPr>
          <a:xfrm>
            <a:off x="5330283" y="4638911"/>
            <a:ext cx="3192116" cy="60216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9F5AC5-3ECE-724B-8F16-0B8493C7D108}"/>
              </a:ext>
            </a:extLst>
          </p:cNvPr>
          <p:cNvSpPr/>
          <p:nvPr/>
        </p:nvSpPr>
        <p:spPr>
          <a:xfrm>
            <a:off x="5341742" y="5642676"/>
            <a:ext cx="3192116" cy="196851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575B22E-3776-C746-80BD-4E8DBF8B4556}"/>
              </a:ext>
            </a:extLst>
          </p:cNvPr>
          <p:cNvSpPr/>
          <p:nvPr/>
        </p:nvSpPr>
        <p:spPr>
          <a:xfrm>
            <a:off x="5328156" y="2006184"/>
            <a:ext cx="3192116" cy="42288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92968E-4F3D-3040-94EE-5CC1ECE95EEC}"/>
              </a:ext>
            </a:extLst>
          </p:cNvPr>
          <p:cNvSpPr/>
          <p:nvPr/>
        </p:nvSpPr>
        <p:spPr>
          <a:xfrm>
            <a:off x="8519726" y="2221345"/>
            <a:ext cx="3192116" cy="422887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13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10B3C25-19E4-5D4C-B406-B67512723008}"/>
              </a:ext>
            </a:extLst>
          </p:cNvPr>
          <p:cNvSpPr/>
          <p:nvPr/>
        </p:nvSpPr>
        <p:spPr>
          <a:xfrm>
            <a:off x="6378768" y="662105"/>
            <a:ext cx="5353848" cy="557785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55105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Key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Population</a:t>
            </a:r>
          </a:p>
          <a:p>
            <a:r>
              <a:rPr lang="en-US" dirty="0"/>
              <a:t>Demographics</a:t>
            </a:r>
          </a:p>
          <a:p>
            <a:r>
              <a:rPr lang="en-US" dirty="0"/>
              <a:t>Competitors</a:t>
            </a:r>
          </a:p>
          <a:p>
            <a:r>
              <a:rPr lang="en-US" dirty="0"/>
              <a:t>Under-served Communities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BEFA4-E141-F448-ACBB-CA37FC52F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8515" y="874292"/>
            <a:ext cx="4992914" cy="51094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5FB44D8-0631-A242-BE0E-B3D8EC3C51B2}"/>
              </a:ext>
            </a:extLst>
          </p:cNvPr>
          <p:cNvSpPr txBox="1"/>
          <p:nvPr/>
        </p:nvSpPr>
        <p:spPr>
          <a:xfrm rot="16200000">
            <a:off x="6240558" y="3321277"/>
            <a:ext cx="59503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b="1" dirty="0">
                <a:solidFill>
                  <a:schemeClr val="bg1"/>
                </a:solidFill>
              </a:rPr>
              <a:t>Latitude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2F2269-A371-5C42-B087-84B13B8BC1BF}"/>
              </a:ext>
            </a:extLst>
          </p:cNvPr>
          <p:cNvSpPr txBox="1"/>
          <p:nvPr/>
        </p:nvSpPr>
        <p:spPr>
          <a:xfrm>
            <a:off x="8768563" y="5980451"/>
            <a:ext cx="69281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b="1" dirty="0">
                <a:solidFill>
                  <a:sysClr val="windowText" lastClr="000000"/>
                </a:solidFill>
              </a:rPr>
              <a:t>Longitude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8D67E1-6B90-6444-86BD-33A45DF0046B}"/>
              </a:ext>
            </a:extLst>
          </p:cNvPr>
          <p:cNvSpPr txBox="1"/>
          <p:nvPr/>
        </p:nvSpPr>
        <p:spPr>
          <a:xfrm>
            <a:off x="7961450" y="731882"/>
            <a:ext cx="230704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00" b="1" dirty="0">
                <a:solidFill>
                  <a:schemeClr val="bg1"/>
                </a:solidFill>
              </a:rPr>
              <a:t>Total Number of Households per NTA </a:t>
            </a:r>
          </a:p>
        </p:txBody>
      </p:sp>
    </p:spTree>
    <p:extLst>
      <p:ext uri="{BB962C8B-B14F-4D97-AF65-F5344CB8AC3E}">
        <p14:creationId xmlns:p14="http://schemas.microsoft.com/office/powerpoint/2010/main" val="2889774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75593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Growth Strategy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970" y="2231158"/>
            <a:ext cx="5617029" cy="3818083"/>
          </a:xfrm>
        </p:spPr>
        <p:txBody>
          <a:bodyPr/>
          <a:lstStyle/>
          <a:p>
            <a:r>
              <a:rPr lang="en-US" dirty="0"/>
              <a:t>High degree of feature correlation</a:t>
            </a:r>
          </a:p>
          <a:p>
            <a:r>
              <a:rPr lang="en-US" dirty="0"/>
              <a:t>PCA to create independent features</a:t>
            </a:r>
          </a:p>
        </p:txBody>
      </p:sp>
      <p:pic>
        <p:nvPicPr>
          <p:cNvPr id="5" name="Picture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7698F2D0-91E0-B244-BC74-5A9C3D926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540" y="1422400"/>
            <a:ext cx="651946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96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75593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Principal Components Analysis</a:t>
            </a:r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EFDF66E-D275-E949-98AF-D23BDA87F6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96" y="1641537"/>
            <a:ext cx="6164943" cy="4186072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0C8661C4-3216-7940-87B5-00EAA218D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116" y="1398798"/>
            <a:ext cx="5357988" cy="468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80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84DB-6193-C44E-B63A-A70A33BB8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75593"/>
            <a:ext cx="10668000" cy="1524000"/>
          </a:xfrm>
        </p:spPr>
        <p:txBody>
          <a:bodyPr>
            <a:normAutofit/>
          </a:bodyPr>
          <a:lstStyle/>
          <a:p>
            <a:r>
              <a:rPr lang="en-US" sz="3600" dirty="0"/>
              <a:t>Principal Components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DF06-71D9-804C-97CD-39E63D5CA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338806"/>
            <a:ext cx="5334000" cy="3818083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PC – Population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PC - Income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3A5AF367-8839-F44B-ABBD-4ACB2AD0E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482" y="2228943"/>
            <a:ext cx="4424649" cy="386663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D5035B4-D27A-424C-804B-6BBE4F4B0C96}"/>
              </a:ext>
            </a:extLst>
          </p:cNvPr>
          <p:cNvGrpSpPr/>
          <p:nvPr/>
        </p:nvGrpSpPr>
        <p:grpSpPr>
          <a:xfrm>
            <a:off x="211671" y="2810105"/>
            <a:ext cx="7204329" cy="3285474"/>
            <a:chOff x="1185174" y="4376502"/>
            <a:chExt cx="4360493" cy="1988566"/>
          </a:xfrm>
        </p:grpSpPr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8FD96D09-E63B-E647-A71E-24A87B0872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1206" b="93617"/>
            <a:stretch/>
          </p:blipFill>
          <p:spPr>
            <a:xfrm>
              <a:off x="1185174" y="4376502"/>
              <a:ext cx="4360493" cy="273905"/>
            </a:xfrm>
            <a:prstGeom prst="rect">
              <a:avLst/>
            </a:prstGeom>
          </p:spPr>
        </p:pic>
        <p:pic>
          <p:nvPicPr>
            <p:cNvPr id="7" name="Picture 6" descr="Chart&#10;&#10;Description automatically generated">
              <a:extLst>
                <a:ext uri="{FF2B5EF4-FFF2-40B4-BE49-F238E27FC236}">
                  <a16:creationId xmlns:a16="http://schemas.microsoft.com/office/drawing/2014/main" id="{8F91CE2D-4779-C546-A3BA-855A5EE4BC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60046" r="11206"/>
            <a:stretch/>
          </p:blipFill>
          <p:spPr>
            <a:xfrm>
              <a:off x="1185174" y="4650407"/>
              <a:ext cx="4360493" cy="17146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67378095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</TotalTime>
  <Words>241</Words>
  <Application>Microsoft Macintosh PowerPoint</Application>
  <PresentationFormat>Widescreen</PresentationFormat>
  <Paragraphs>64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Avenir Next LT Pro</vt:lpstr>
      <vt:lpstr>Avenir Next LT Pro Light</vt:lpstr>
      <vt:lpstr>Sitka Subheading</vt:lpstr>
      <vt:lpstr>PebbleVTI</vt:lpstr>
      <vt:lpstr>Trader Joe’s NYC Growth Strategy</vt:lpstr>
      <vt:lpstr>Growth Strategy Components</vt:lpstr>
      <vt:lpstr>Data</vt:lpstr>
      <vt:lpstr>Current Store Layout</vt:lpstr>
      <vt:lpstr>Customer Profile</vt:lpstr>
      <vt:lpstr>Key Considerations</vt:lpstr>
      <vt:lpstr>Growth Strategy Components</vt:lpstr>
      <vt:lpstr>Principal Components Analysis</vt:lpstr>
      <vt:lpstr>Principal Components Analysis</vt:lpstr>
      <vt:lpstr>Principal Components and Trader Joe’s Stores</vt:lpstr>
      <vt:lpstr>Current Strategy Components</vt:lpstr>
      <vt:lpstr>Principal Components and Trader Joe’s Stores</vt:lpstr>
      <vt:lpstr>Food Deserts, Food Swamps</vt:lpstr>
      <vt:lpstr>Food Deserts, Food Swamps</vt:lpstr>
      <vt:lpstr>Alternative Strategy (TAM Expansion)</vt:lpstr>
      <vt:lpstr>Growth Strategy Components</vt:lpstr>
      <vt:lpstr>Growth Strategy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Trader Joe’s NYC Store Growth Strategy</dc:title>
  <dc:creator>Nathan Nushart</dc:creator>
  <cp:lastModifiedBy>Nathan Nushart</cp:lastModifiedBy>
  <cp:revision>30</cp:revision>
  <dcterms:created xsi:type="dcterms:W3CDTF">2021-06-03T14:05:25Z</dcterms:created>
  <dcterms:modified xsi:type="dcterms:W3CDTF">2021-06-04T22:34:13Z</dcterms:modified>
</cp:coreProperties>
</file>

<file path=docProps/thumbnail.jpeg>
</file>